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4"/>
  </p:notesMasterIdLst>
  <p:sldIdLst>
    <p:sldId id="256" r:id="rId2"/>
    <p:sldId id="300" r:id="rId3"/>
    <p:sldId id="259" r:id="rId4"/>
    <p:sldId id="279" r:id="rId5"/>
    <p:sldId id="280" r:id="rId6"/>
    <p:sldId id="269" r:id="rId7"/>
    <p:sldId id="301" r:id="rId8"/>
    <p:sldId id="282" r:id="rId9"/>
    <p:sldId id="292" r:id="rId10"/>
    <p:sldId id="293" r:id="rId11"/>
    <p:sldId id="294" r:id="rId12"/>
    <p:sldId id="295" r:id="rId13"/>
    <p:sldId id="296" r:id="rId14"/>
    <p:sldId id="302" r:id="rId15"/>
    <p:sldId id="287" r:id="rId16"/>
    <p:sldId id="310" r:id="rId17"/>
    <p:sldId id="312" r:id="rId18"/>
    <p:sldId id="313" r:id="rId19"/>
    <p:sldId id="314" r:id="rId20"/>
    <p:sldId id="315" r:id="rId21"/>
    <p:sldId id="334" r:id="rId22"/>
    <p:sldId id="335" r:id="rId23"/>
    <p:sldId id="336" r:id="rId24"/>
    <p:sldId id="298" r:id="rId25"/>
    <p:sldId id="299" r:id="rId26"/>
    <p:sldId id="318" r:id="rId27"/>
    <p:sldId id="337" r:id="rId28"/>
    <p:sldId id="303" r:id="rId29"/>
    <p:sldId id="316" r:id="rId30"/>
    <p:sldId id="288" r:id="rId31"/>
    <p:sldId id="297" r:id="rId32"/>
    <p:sldId id="309" r:id="rId33"/>
    <p:sldId id="317" r:id="rId34"/>
    <p:sldId id="340" r:id="rId35"/>
    <p:sldId id="341" r:id="rId36"/>
    <p:sldId id="342" r:id="rId37"/>
    <p:sldId id="308" r:id="rId38"/>
    <p:sldId id="328" r:id="rId39"/>
    <p:sldId id="329" r:id="rId40"/>
    <p:sldId id="330" r:id="rId41"/>
    <p:sldId id="332" r:id="rId42"/>
    <p:sldId id="333" r:id="rId43"/>
    <p:sldId id="331" r:id="rId44"/>
    <p:sldId id="290" r:id="rId45"/>
    <p:sldId id="291" r:id="rId46"/>
    <p:sldId id="304" r:id="rId47"/>
    <p:sldId id="306" r:id="rId48"/>
    <p:sldId id="307" r:id="rId49"/>
    <p:sldId id="320" r:id="rId50"/>
    <p:sldId id="343" r:id="rId51"/>
    <p:sldId id="345" r:id="rId52"/>
    <p:sldId id="344" r:id="rId53"/>
    <p:sldId id="346" r:id="rId54"/>
    <p:sldId id="319" r:id="rId55"/>
    <p:sldId id="321" r:id="rId56"/>
    <p:sldId id="322" r:id="rId57"/>
    <p:sldId id="327" r:id="rId58"/>
    <p:sldId id="323" r:id="rId59"/>
    <p:sldId id="325" r:id="rId60"/>
    <p:sldId id="326" r:id="rId61"/>
    <p:sldId id="338" r:id="rId62"/>
    <p:sldId id="339" r:id="rId63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7B7FF"/>
    <a:srgbClr val="9EE690"/>
    <a:srgbClr val="FFFFFF"/>
    <a:srgbClr val="EE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86" autoAdjust="0"/>
    <p:restoredTop sz="95221" autoAdjust="0"/>
  </p:normalViewPr>
  <p:slideViewPr>
    <p:cSldViewPr snapToGrid="0" showGuides="1">
      <p:cViewPr>
        <p:scale>
          <a:sx n="149" d="100"/>
          <a:sy n="149" d="100"/>
        </p:scale>
        <p:origin x="3040" y="15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97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35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25DE2-B715-4EA4-8CF0-DA425EA806A7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99BBE-B871-48D7-983C-C0B1D7156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71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2264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744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Sigmoid:</a:t>
            </a:r>
            <a:r>
              <a:rPr lang="en-GB" baseline="0" dirty="0"/>
              <a:t> Squashing function to approximate probabilities; Always positive, no negative gradients; non-zero mean.</a:t>
            </a:r>
          </a:p>
          <a:p>
            <a:r>
              <a:rPr lang="en-GB" baseline="0" dirty="0" err="1"/>
              <a:t>Tanh</a:t>
            </a:r>
            <a:r>
              <a:rPr lang="en-GB" baseline="0" dirty="0"/>
              <a:t>: Zero-mean, better convergence; Vanishing gradients.</a:t>
            </a:r>
            <a:endParaRPr lang="en-GB" dirty="0"/>
          </a:p>
          <a:p>
            <a:r>
              <a:rPr lang="en-GB" dirty="0" err="1"/>
              <a:t>ReLU</a:t>
            </a:r>
            <a:r>
              <a:rPr lang="en-GB" dirty="0"/>
              <a:t>:</a:t>
            </a:r>
            <a:r>
              <a:rPr lang="en-GB" baseline="0" dirty="0"/>
              <a:t> Helps with vanishing gradients; Increase sparsity.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951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Linear Maps: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smtClean="0"/>
              <a:t>Keep</a:t>
            </a:r>
            <a:r>
              <a:rPr lang="en-GB" baseline="0" dirty="0" smtClean="0"/>
              <a:t> gridlines parallel</a:t>
            </a:r>
          </a:p>
          <a:p>
            <a:pPr marL="228600" indent="-228600">
              <a:buFont typeface="+mj-lt"/>
              <a:buAutoNum type="arabicPeriod"/>
            </a:pPr>
            <a:r>
              <a:rPr lang="en-GB" baseline="0" dirty="0" smtClean="0"/>
              <a:t>Keep gridlines evenly spaced</a:t>
            </a:r>
          </a:p>
          <a:p>
            <a:pPr marL="228600" indent="-228600">
              <a:buFont typeface="+mj-lt"/>
              <a:buAutoNum type="arabicPeriod"/>
            </a:pPr>
            <a:r>
              <a:rPr lang="en-GB" baseline="0" dirty="0" smtClean="0"/>
              <a:t>Keep origin stationary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627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4555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3000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0938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727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800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080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4097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1206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4944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4564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23590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0144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39572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27735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33567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1381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3938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3715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609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6301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8999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1597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3412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at the top">
    <p:bg>
      <p:bgPr>
        <a:solidFill>
          <a:srgbClr val="EE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ack75"/>
          <p:cNvSpPr/>
          <p:nvPr userDrawn="1"/>
        </p:nvSpPr>
        <p:spPr>
          <a:xfrm>
            <a:off x="0" y="75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7560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Example of a title at the top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1548000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90975"/>
            <a:ext cx="9143999" cy="576263"/>
          </a:xfrm>
          <a:solidFill>
            <a:srgbClr val="000000">
              <a:alpha val="25000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Name, Function</a:t>
            </a:r>
          </a:p>
        </p:txBody>
      </p:sp>
      <p:sp>
        <p:nvSpPr>
          <p:cNvPr id="8" name="Tekstvak 7"/>
          <p:cNvSpPr txBox="1"/>
          <p:nvPr userDrawn="1"/>
        </p:nvSpPr>
        <p:spPr>
          <a:xfrm>
            <a:off x="-1811243" y="610998"/>
            <a:ext cx="1729409" cy="163121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000" baseline="0">
                <a:solidFill>
                  <a:schemeClr val="tx1"/>
                </a:solidFill>
              </a:rPr>
              <a:t>Add a background image by </a:t>
            </a:r>
          </a:p>
          <a:p>
            <a:endParaRPr lang="en-US" sz="1000" baseline="0">
              <a:solidFill>
                <a:schemeClr val="tx1"/>
              </a:solidFill>
            </a:endParaRP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US" sz="1000" baseline="0">
                <a:solidFill>
                  <a:schemeClr val="tx1"/>
                </a:solidFill>
              </a:rPr>
              <a:t>Right-click -&gt; ‘Format background...',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000" baseline="0">
              <a:solidFill>
                <a:schemeClr val="tx1"/>
              </a:solidFill>
            </a:endParaRP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1000" baseline="0">
                <a:solidFill>
                  <a:schemeClr val="tx1"/>
                </a:solidFill>
              </a:rPr>
              <a:t>Choose ‘Fill by image’ or ‘</a:t>
            </a:r>
            <a:r>
              <a:rPr lang="en-US" sz="1000" baseline="0" err="1">
                <a:solidFill>
                  <a:schemeClr val="tx1"/>
                </a:solidFill>
              </a:rPr>
              <a:t>Bitmappattern</a:t>
            </a:r>
            <a:r>
              <a:rPr lang="en-US" sz="1000" baseline="0">
                <a:solidFill>
                  <a:schemeClr val="tx1"/>
                </a:solidFill>
              </a:rPr>
              <a:t>’,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>
              <a:solidFill>
                <a:schemeClr val="tx1"/>
              </a:solidFill>
            </a:endParaRP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1000" baseline="0">
                <a:solidFill>
                  <a:schemeClr val="tx1"/>
                </a:solidFill>
              </a:rPr>
              <a:t>Click the ‘File...’-button to browse for an image.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Department, Sub department or Capacity Group</a:t>
            </a:r>
          </a:p>
        </p:txBody>
      </p:sp>
    </p:spTree>
    <p:extLst>
      <p:ext uri="{BB962C8B-B14F-4D97-AF65-F5344CB8AC3E}">
        <p14:creationId xmlns:p14="http://schemas.microsoft.com/office/powerpoint/2010/main" val="164422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- 1/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3518" y="586800"/>
            <a:ext cx="360000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20343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 Learning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354513" cy="456723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818864" y="1307797"/>
            <a:ext cx="1769165" cy="347565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noAutofit/>
          </a:bodyPr>
          <a:lstStyle/>
          <a:p>
            <a:r>
              <a:rPr lang="en-US" sz="1000"/>
              <a:t>Format the text by increasing or decreasing the list level.</a:t>
            </a:r>
          </a:p>
          <a:p>
            <a:endParaRPr lang="en-US" sz="1000"/>
          </a:p>
          <a:p>
            <a:r>
              <a:rPr lang="en-US" sz="1000"/>
              <a:t>Place the cursor in the text and use these </a:t>
            </a:r>
          </a:p>
          <a:p>
            <a:r>
              <a:rPr lang="en-US" sz="1000"/>
              <a:t>2 buttons (@ tab Start/Home - group </a:t>
            </a:r>
            <a:r>
              <a:rPr lang="en-US" sz="1000" err="1"/>
              <a:t>Alinea</a:t>
            </a:r>
            <a:r>
              <a:rPr lang="en-US" sz="1000"/>
              <a:t>/Paragraph)</a:t>
            </a:r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r>
              <a:rPr lang="en-US" sz="1000"/>
              <a:t>1 = </a:t>
            </a:r>
            <a:r>
              <a:rPr lang="en-US" sz="1800"/>
              <a:t>19.5pt</a:t>
            </a:r>
            <a:r>
              <a:rPr lang="en-US" sz="1800" baseline="0"/>
              <a:t> text</a:t>
            </a:r>
            <a:endParaRPr lang="en-US" sz="1800"/>
          </a:p>
          <a:p>
            <a:r>
              <a:rPr lang="en-US" sz="1000"/>
              <a:t>2 = </a:t>
            </a:r>
            <a:r>
              <a:rPr lang="en-US" sz="1650"/>
              <a:t>16.5pt</a:t>
            </a:r>
            <a:r>
              <a:rPr lang="en-US" sz="1650" baseline="0"/>
              <a:t> text</a:t>
            </a:r>
            <a:endParaRPr lang="en-US" sz="1650"/>
          </a:p>
          <a:p>
            <a:r>
              <a:rPr lang="en-US" sz="1000"/>
              <a:t>3 = </a:t>
            </a:r>
            <a:r>
              <a:rPr lang="en-US" sz="1650"/>
              <a:t>• text</a:t>
            </a:r>
          </a:p>
          <a:p>
            <a:r>
              <a:rPr lang="en-US" sz="1000"/>
              <a:t>4 =      </a:t>
            </a:r>
            <a:r>
              <a:rPr lang="en-US" sz="1650"/>
              <a:t>• text</a:t>
            </a:r>
          </a:p>
          <a:p>
            <a:r>
              <a:rPr lang="en-US" sz="1000"/>
              <a:t>5 =           </a:t>
            </a:r>
            <a:r>
              <a:rPr lang="en-US" sz="1650"/>
              <a:t>• text</a:t>
            </a:r>
            <a:endParaRPr lang="en-US" sz="1650" b="1" baseline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29620" y="2492375"/>
            <a:ext cx="128587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7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- 2/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4405" y="586800"/>
            <a:ext cx="482092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91230" y="1295401"/>
            <a:ext cx="4824095" cy="29337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 Learning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022600" cy="4567238"/>
          </a:xfrm>
        </p:spPr>
        <p:txBody>
          <a:bodyPr/>
          <a:lstStyle/>
          <a:p>
            <a:r>
              <a:rPr lang="en-GB"/>
              <a:t>Click to insert image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818864" y="1307797"/>
            <a:ext cx="1769165" cy="347565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noAutofit/>
          </a:bodyPr>
          <a:lstStyle/>
          <a:p>
            <a:r>
              <a:rPr lang="en-US" sz="1000"/>
              <a:t>Format the text by increasing or decreasing the list level.</a:t>
            </a:r>
          </a:p>
          <a:p>
            <a:endParaRPr lang="en-US" sz="1000"/>
          </a:p>
          <a:p>
            <a:r>
              <a:rPr lang="en-US" sz="1000"/>
              <a:t>Place the cursor in the text and use these </a:t>
            </a:r>
          </a:p>
          <a:p>
            <a:r>
              <a:rPr lang="en-US" sz="1000"/>
              <a:t>2 buttons (@ tab Start/Home - group </a:t>
            </a:r>
            <a:r>
              <a:rPr lang="en-US" sz="1000" err="1"/>
              <a:t>Alinea</a:t>
            </a:r>
            <a:r>
              <a:rPr lang="en-US" sz="1000"/>
              <a:t>/Paragraph)</a:t>
            </a:r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r>
              <a:rPr lang="en-US" sz="1000"/>
              <a:t>1 = </a:t>
            </a:r>
            <a:r>
              <a:rPr lang="en-US" sz="1800"/>
              <a:t>19.5pt</a:t>
            </a:r>
            <a:r>
              <a:rPr lang="en-US" sz="1800" baseline="0"/>
              <a:t> text</a:t>
            </a:r>
            <a:endParaRPr lang="en-US" sz="1800"/>
          </a:p>
          <a:p>
            <a:r>
              <a:rPr lang="en-US" sz="1000"/>
              <a:t>2 = </a:t>
            </a:r>
            <a:r>
              <a:rPr lang="en-US" sz="1650"/>
              <a:t>16.5pt</a:t>
            </a:r>
            <a:r>
              <a:rPr lang="en-US" sz="1650" baseline="0"/>
              <a:t> text</a:t>
            </a:r>
            <a:endParaRPr lang="en-US" sz="1650"/>
          </a:p>
          <a:p>
            <a:r>
              <a:rPr lang="en-US" sz="1000"/>
              <a:t>3 = </a:t>
            </a:r>
            <a:r>
              <a:rPr lang="en-US" sz="1650"/>
              <a:t>• text</a:t>
            </a:r>
          </a:p>
          <a:p>
            <a:r>
              <a:rPr lang="en-US" sz="1000"/>
              <a:t>4 =      </a:t>
            </a:r>
            <a:r>
              <a:rPr lang="en-US" sz="1650"/>
              <a:t>• text</a:t>
            </a:r>
          </a:p>
          <a:p>
            <a:r>
              <a:rPr lang="en-US" sz="1000"/>
              <a:t>5 =           </a:t>
            </a:r>
            <a:r>
              <a:rPr lang="en-US" sz="1650"/>
              <a:t>• text</a:t>
            </a:r>
            <a:endParaRPr lang="en-US" sz="1650" b="1" baseline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29620" y="2492375"/>
            <a:ext cx="128587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2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full screen dark image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an example of a white headline on a full screen, dark image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 Learning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kstvak 7"/>
          <p:cNvSpPr txBox="1"/>
          <p:nvPr userDrawn="1"/>
        </p:nvSpPr>
        <p:spPr>
          <a:xfrm>
            <a:off x="-1811243" y="610998"/>
            <a:ext cx="1729409" cy="163121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000" baseline="0">
                <a:solidFill>
                  <a:schemeClr val="tx1"/>
                </a:solidFill>
              </a:rPr>
              <a:t>Add a background image by </a:t>
            </a:r>
          </a:p>
          <a:p>
            <a:endParaRPr lang="en-US" sz="1000" baseline="0">
              <a:solidFill>
                <a:schemeClr val="tx1"/>
              </a:solidFill>
            </a:endParaRP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US" sz="1000" baseline="0">
                <a:solidFill>
                  <a:schemeClr val="tx1"/>
                </a:solidFill>
              </a:rPr>
              <a:t>Right-click -&gt; ‘Format background...',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000" baseline="0">
              <a:solidFill>
                <a:schemeClr val="tx1"/>
              </a:solidFill>
            </a:endParaRP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1000" baseline="0">
                <a:solidFill>
                  <a:schemeClr val="tx1"/>
                </a:solidFill>
              </a:rPr>
              <a:t>Choose ‘Fill by image’ or ‘</a:t>
            </a:r>
            <a:r>
              <a:rPr lang="en-US" sz="1000" baseline="0" err="1">
                <a:solidFill>
                  <a:schemeClr val="tx1"/>
                </a:solidFill>
              </a:rPr>
              <a:t>Bitmappattern</a:t>
            </a:r>
            <a:r>
              <a:rPr lang="en-US" sz="1000" baseline="0">
                <a:solidFill>
                  <a:schemeClr val="tx1"/>
                </a:solidFill>
              </a:rPr>
              <a:t>’,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>
              <a:solidFill>
                <a:schemeClr val="tx1"/>
              </a:solidFill>
            </a:endParaRP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1000" baseline="0">
                <a:solidFill>
                  <a:schemeClr val="tx1"/>
                </a:solidFill>
              </a:rPr>
              <a:t>Click the ‘File...’-button to browse for an image.</a:t>
            </a:r>
          </a:p>
        </p:txBody>
      </p:sp>
    </p:spTree>
    <p:extLst>
      <p:ext uri="{BB962C8B-B14F-4D97-AF65-F5344CB8AC3E}">
        <p14:creationId xmlns:p14="http://schemas.microsoft.com/office/powerpoint/2010/main" val="77015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full screen light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an example of a black headline on a full screen, light image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 Learning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kstvak 7"/>
          <p:cNvSpPr txBox="1"/>
          <p:nvPr userDrawn="1"/>
        </p:nvSpPr>
        <p:spPr>
          <a:xfrm>
            <a:off x="-1811243" y="610998"/>
            <a:ext cx="1729409" cy="163121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000" baseline="0">
                <a:solidFill>
                  <a:schemeClr val="tx1"/>
                </a:solidFill>
              </a:rPr>
              <a:t>Add a background image by </a:t>
            </a:r>
          </a:p>
          <a:p>
            <a:endParaRPr lang="en-US" sz="1000" baseline="0">
              <a:solidFill>
                <a:schemeClr val="tx1"/>
              </a:solidFill>
            </a:endParaRP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US" sz="1000" baseline="0">
                <a:solidFill>
                  <a:schemeClr val="tx1"/>
                </a:solidFill>
              </a:rPr>
              <a:t>Right-click -&gt; ‘Format background...',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000" baseline="0">
              <a:solidFill>
                <a:schemeClr val="tx1"/>
              </a:solidFill>
            </a:endParaRP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1000" baseline="0">
                <a:solidFill>
                  <a:schemeClr val="tx1"/>
                </a:solidFill>
              </a:rPr>
              <a:t>Choose ‘Fill by image’ or ‘</a:t>
            </a:r>
            <a:r>
              <a:rPr lang="en-US" sz="1000" baseline="0" err="1">
                <a:solidFill>
                  <a:schemeClr val="tx1"/>
                </a:solidFill>
              </a:rPr>
              <a:t>Bitmappattern</a:t>
            </a:r>
            <a:r>
              <a:rPr lang="en-US" sz="1000" baseline="0">
                <a:solidFill>
                  <a:schemeClr val="tx1"/>
                </a:solidFill>
              </a:rPr>
              <a:t>’,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>
              <a:solidFill>
                <a:schemeClr val="tx1"/>
              </a:solidFill>
            </a:endParaRP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1000" baseline="0">
                <a:solidFill>
                  <a:schemeClr val="tx1"/>
                </a:solidFill>
              </a:rPr>
              <a:t>Click the ‘File...’-button to browse for an image.</a:t>
            </a:r>
          </a:p>
        </p:txBody>
      </p:sp>
    </p:spTree>
    <p:extLst>
      <p:ext uri="{BB962C8B-B14F-4D97-AF65-F5344CB8AC3E}">
        <p14:creationId xmlns:p14="http://schemas.microsoft.com/office/powerpoint/2010/main" val="269683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an example of a black headline on a white background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 Learning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Rechte verbindingslijn 6"/>
          <p:cNvCxnSpPr/>
          <p:nvPr userDrawn="1"/>
        </p:nvCxnSpPr>
        <p:spPr>
          <a:xfrm>
            <a:off x="0" y="4563782"/>
            <a:ext cx="914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1890000" y="1299075"/>
            <a:ext cx="5292725" cy="29772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  <a:p>
            <a:endParaRPr lang="en-GB"/>
          </a:p>
        </p:txBody>
      </p:sp>
      <p:sp>
        <p:nvSpPr>
          <p:cNvPr id="8" name="Tekstvak 7"/>
          <p:cNvSpPr txBox="1"/>
          <p:nvPr userDrawn="1"/>
        </p:nvSpPr>
        <p:spPr>
          <a:xfrm>
            <a:off x="-1811243" y="610998"/>
            <a:ext cx="1729409" cy="270843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000" baseline="0">
                <a:solidFill>
                  <a:schemeClr val="tx1"/>
                </a:solidFill>
              </a:rPr>
              <a:t>For the placement of a photo/illustration with a white background, as shown on the right, please choose this slide-layout.</a:t>
            </a:r>
          </a:p>
          <a:p>
            <a:endParaRPr lang="en-US" sz="1000" baseline="0">
              <a:solidFill>
                <a:schemeClr val="tx1"/>
              </a:solidFill>
            </a:endParaRPr>
          </a:p>
          <a:p>
            <a:r>
              <a:rPr lang="en-US" sz="1000" baseline="0">
                <a:solidFill>
                  <a:schemeClr val="tx1"/>
                </a:solidFill>
              </a:rPr>
              <a:t>Add a background image by </a:t>
            </a:r>
          </a:p>
          <a:p>
            <a:endParaRPr lang="en-US" sz="1000" baseline="0">
              <a:solidFill>
                <a:schemeClr val="tx1"/>
              </a:solidFill>
            </a:endParaRP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US" sz="1000" baseline="0">
                <a:solidFill>
                  <a:schemeClr val="tx1"/>
                </a:solidFill>
              </a:rPr>
              <a:t>Right-click -&gt; ‘Format background...',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000" baseline="0">
              <a:solidFill>
                <a:schemeClr val="tx1"/>
              </a:solidFill>
            </a:endParaRP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1000" baseline="0">
                <a:solidFill>
                  <a:schemeClr val="tx1"/>
                </a:solidFill>
              </a:rPr>
              <a:t>Choose ‘Fill by image’ or ‘</a:t>
            </a:r>
            <a:r>
              <a:rPr lang="en-US" sz="1000" baseline="0" err="1">
                <a:solidFill>
                  <a:schemeClr val="tx1"/>
                </a:solidFill>
              </a:rPr>
              <a:t>Bitmappattern</a:t>
            </a:r>
            <a:r>
              <a:rPr lang="en-US" sz="1000" baseline="0">
                <a:solidFill>
                  <a:schemeClr val="tx1"/>
                </a:solidFill>
              </a:rPr>
              <a:t>’,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>
              <a:solidFill>
                <a:schemeClr val="tx1"/>
              </a:solidFill>
            </a:endParaRP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1000" baseline="0">
                <a:solidFill>
                  <a:schemeClr val="tx1"/>
                </a:solidFill>
              </a:rPr>
              <a:t>Click the ‘File...’-button to browse for an image.</a:t>
            </a:r>
          </a:p>
          <a:p>
            <a:endParaRPr lang="en-US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6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rlet backgro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0" y="1953337"/>
            <a:ext cx="7556500" cy="539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 with 27 </a:t>
            </a:r>
            <a:r>
              <a:rPr lang="en-GB" dirty="0" err="1"/>
              <a:t>pt</a:t>
            </a:r>
            <a:r>
              <a:rPr lang="en-GB" dirty="0"/>
              <a:t> line spacing</a:t>
            </a:r>
          </a:p>
        </p:txBody>
      </p:sp>
      <p:sp>
        <p:nvSpPr>
          <p:cNvPr id="9" name="Tekstvak 8"/>
          <p:cNvSpPr txBox="1"/>
          <p:nvPr userDrawn="1"/>
        </p:nvSpPr>
        <p:spPr>
          <a:xfrm>
            <a:off x="-1818864" y="1307797"/>
            <a:ext cx="1769165" cy="347565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noAutofit/>
          </a:bodyPr>
          <a:lstStyle/>
          <a:p>
            <a:r>
              <a:rPr lang="en-US" sz="1000"/>
              <a:t>Format the text by increasing or decreasing the list level.</a:t>
            </a:r>
          </a:p>
          <a:p>
            <a:endParaRPr lang="en-US" sz="1000"/>
          </a:p>
          <a:p>
            <a:r>
              <a:rPr lang="en-US" sz="1000"/>
              <a:t>Place the cursor in the text and use these </a:t>
            </a:r>
          </a:p>
          <a:p>
            <a:r>
              <a:rPr lang="en-US" sz="1000"/>
              <a:t>2 buttons (@ tab Start/Home - group </a:t>
            </a:r>
            <a:r>
              <a:rPr lang="en-US" sz="1000" err="1"/>
              <a:t>Alinea</a:t>
            </a:r>
            <a:r>
              <a:rPr lang="en-US" sz="1000"/>
              <a:t>/Paragraph)</a:t>
            </a:r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r>
              <a:rPr lang="en-US" sz="1000"/>
              <a:t>1 = </a:t>
            </a:r>
            <a:r>
              <a:rPr lang="en-US" sz="1800"/>
              <a:t>19.5pt</a:t>
            </a:r>
            <a:r>
              <a:rPr lang="en-US" sz="1800" baseline="0"/>
              <a:t> text</a:t>
            </a:r>
            <a:endParaRPr lang="en-US" sz="1800"/>
          </a:p>
          <a:p>
            <a:r>
              <a:rPr lang="en-US" sz="1000"/>
              <a:t>2 = </a:t>
            </a:r>
            <a:r>
              <a:rPr lang="en-US" sz="1650"/>
              <a:t>16.5pt</a:t>
            </a:r>
            <a:r>
              <a:rPr lang="en-US" sz="1650" baseline="0"/>
              <a:t> text</a:t>
            </a:r>
            <a:endParaRPr lang="en-US" sz="1650"/>
          </a:p>
          <a:p>
            <a:r>
              <a:rPr lang="en-US" sz="1000"/>
              <a:t>3 = </a:t>
            </a:r>
            <a:r>
              <a:rPr lang="en-US" sz="1650"/>
              <a:t>• text</a:t>
            </a:r>
          </a:p>
          <a:p>
            <a:r>
              <a:rPr lang="en-US" sz="1000"/>
              <a:t>4 =      </a:t>
            </a:r>
            <a:r>
              <a:rPr lang="en-US" sz="1650"/>
              <a:t>• text</a:t>
            </a:r>
          </a:p>
          <a:p>
            <a:r>
              <a:rPr lang="en-US" sz="1000"/>
              <a:t>5 =           </a:t>
            </a:r>
            <a:r>
              <a:rPr lang="en-US" sz="1650"/>
              <a:t>• text</a:t>
            </a:r>
            <a:endParaRPr lang="en-US" sz="1650" b="1" baseline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29620" y="2492375"/>
            <a:ext cx="1285875" cy="9144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4574931"/>
            <a:ext cx="914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0" y="4578300"/>
            <a:ext cx="8157754" cy="5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96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5650" y="586800"/>
            <a:ext cx="7563556" cy="516339"/>
          </a:xfrm>
        </p:spPr>
        <p:txBody>
          <a:bodyPr wrap="none"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US" dirty="0"/>
              <a:t>Sample slide with table and text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1" y="2638425"/>
            <a:ext cx="7563556" cy="1590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 Learning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jdelijke aanduiding voor tabel 7"/>
          <p:cNvSpPr>
            <a:spLocks noGrp="1"/>
          </p:cNvSpPr>
          <p:nvPr>
            <p:ph type="tbl" sz="quarter" idx="13" hasCustomPrompt="1"/>
          </p:nvPr>
        </p:nvSpPr>
        <p:spPr>
          <a:xfrm>
            <a:off x="755650" y="1079501"/>
            <a:ext cx="7559675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insert table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811243" y="610998"/>
            <a:ext cx="1729409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000" baseline="0">
                <a:solidFill>
                  <a:schemeClr val="tx1"/>
                </a:solidFill>
              </a:rPr>
              <a:t>Add a table by clicking the table icon</a:t>
            </a:r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12" name="Tekstvak 11"/>
          <p:cNvSpPr txBox="1"/>
          <p:nvPr userDrawn="1"/>
        </p:nvSpPr>
        <p:spPr>
          <a:xfrm>
            <a:off x="-1818864" y="1307797"/>
            <a:ext cx="1769165" cy="347565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noAutofit/>
          </a:bodyPr>
          <a:lstStyle/>
          <a:p>
            <a:r>
              <a:rPr lang="en-US" sz="1000"/>
              <a:t>Format the text by increasing or decreasing the list level.</a:t>
            </a:r>
          </a:p>
          <a:p>
            <a:endParaRPr lang="en-US" sz="1000"/>
          </a:p>
          <a:p>
            <a:r>
              <a:rPr lang="en-US" sz="1000"/>
              <a:t>Place the cursor in the text and use these </a:t>
            </a:r>
          </a:p>
          <a:p>
            <a:r>
              <a:rPr lang="en-US" sz="1000"/>
              <a:t>2 buttons (@ tab Start/Home - group </a:t>
            </a:r>
            <a:r>
              <a:rPr lang="en-US" sz="1000" err="1"/>
              <a:t>Alinea</a:t>
            </a:r>
            <a:r>
              <a:rPr lang="en-US" sz="1000"/>
              <a:t>/Paragraph)</a:t>
            </a:r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r>
              <a:rPr lang="en-US" sz="1000"/>
              <a:t>1 = </a:t>
            </a:r>
            <a:r>
              <a:rPr lang="en-US" sz="1800"/>
              <a:t>19.5pt</a:t>
            </a:r>
            <a:r>
              <a:rPr lang="en-US" sz="1800" baseline="0"/>
              <a:t> text</a:t>
            </a:r>
            <a:endParaRPr lang="en-US" sz="1800"/>
          </a:p>
          <a:p>
            <a:r>
              <a:rPr lang="en-US" sz="1000"/>
              <a:t>2 = </a:t>
            </a:r>
            <a:r>
              <a:rPr lang="en-US" sz="1650"/>
              <a:t>16.5pt</a:t>
            </a:r>
            <a:r>
              <a:rPr lang="en-US" sz="1650" baseline="0"/>
              <a:t> text</a:t>
            </a:r>
            <a:endParaRPr lang="en-US" sz="1650"/>
          </a:p>
          <a:p>
            <a:r>
              <a:rPr lang="en-US" sz="1000"/>
              <a:t>3 = </a:t>
            </a:r>
            <a:r>
              <a:rPr lang="en-US" sz="1650"/>
              <a:t>• text</a:t>
            </a:r>
          </a:p>
          <a:p>
            <a:r>
              <a:rPr lang="en-US" sz="1000"/>
              <a:t>4 =      </a:t>
            </a:r>
            <a:r>
              <a:rPr lang="en-US" sz="1650"/>
              <a:t>• text</a:t>
            </a:r>
          </a:p>
          <a:p>
            <a:r>
              <a:rPr lang="en-US" sz="1000"/>
              <a:t>5 =           </a:t>
            </a:r>
            <a:r>
              <a:rPr lang="en-US" sz="1650"/>
              <a:t>• text</a:t>
            </a:r>
            <a:endParaRPr lang="en-US" sz="1650" b="1" baseline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29620" y="2492375"/>
            <a:ext cx="128587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5650" y="586800"/>
            <a:ext cx="7563556" cy="516339"/>
          </a:xfrm>
        </p:spPr>
        <p:txBody>
          <a:bodyPr wrap="none"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Example chart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 Learning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3" hasCustomPrompt="1"/>
          </p:nvPr>
        </p:nvSpPr>
        <p:spPr>
          <a:xfrm>
            <a:off x="755650" y="1079500"/>
            <a:ext cx="7559675" cy="3149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insert chart</a:t>
            </a:r>
          </a:p>
        </p:txBody>
      </p:sp>
      <p:sp>
        <p:nvSpPr>
          <p:cNvPr id="8" name="Tekstvak 7"/>
          <p:cNvSpPr txBox="1"/>
          <p:nvPr userDrawn="1"/>
        </p:nvSpPr>
        <p:spPr>
          <a:xfrm>
            <a:off x="-1818863" y="1449198"/>
            <a:ext cx="1729409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000" baseline="0">
                <a:solidFill>
                  <a:schemeClr val="tx1"/>
                </a:solidFill>
              </a:rPr>
              <a:t>Add a chart by clicking the chart icon</a:t>
            </a:r>
            <a:endParaRPr lang="en-US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4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in th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ck75"/>
          <p:cNvSpPr/>
          <p:nvPr userDrawn="1"/>
        </p:nvSpPr>
        <p:spPr>
          <a:xfrm>
            <a:off x="0" y="183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18355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Example of a title in the middle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2628097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90975"/>
            <a:ext cx="9143999" cy="576263"/>
          </a:xfrm>
          <a:solidFill>
            <a:srgbClr val="000000">
              <a:alpha val="25098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Department, Sub department or Capacity Group</a:t>
            </a:r>
          </a:p>
        </p:txBody>
      </p:sp>
      <p:sp>
        <p:nvSpPr>
          <p:cNvPr id="10" name="Tekstvak 9"/>
          <p:cNvSpPr txBox="1"/>
          <p:nvPr userDrawn="1"/>
        </p:nvSpPr>
        <p:spPr>
          <a:xfrm>
            <a:off x="-1811243" y="610998"/>
            <a:ext cx="1729409" cy="163121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000" baseline="0">
                <a:solidFill>
                  <a:schemeClr val="tx1"/>
                </a:solidFill>
              </a:rPr>
              <a:t>Add a background image by </a:t>
            </a:r>
          </a:p>
          <a:p>
            <a:endParaRPr lang="en-US" sz="1000" baseline="0">
              <a:solidFill>
                <a:schemeClr val="tx1"/>
              </a:solidFill>
            </a:endParaRP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US" sz="1000" baseline="0">
                <a:solidFill>
                  <a:schemeClr val="tx1"/>
                </a:solidFill>
              </a:rPr>
              <a:t>Right-click -&gt; ‘Format background...',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000" baseline="0">
              <a:solidFill>
                <a:schemeClr val="tx1"/>
              </a:solidFill>
            </a:endParaRP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1000" baseline="0">
                <a:solidFill>
                  <a:schemeClr val="tx1"/>
                </a:solidFill>
              </a:rPr>
              <a:t>Choose ‘Fill by image’ or ‘</a:t>
            </a:r>
            <a:r>
              <a:rPr lang="en-US" sz="1000" baseline="0" err="1">
                <a:solidFill>
                  <a:schemeClr val="tx1"/>
                </a:solidFill>
              </a:rPr>
              <a:t>Bitmappattern</a:t>
            </a:r>
            <a:r>
              <a:rPr lang="en-US" sz="1000" baseline="0">
                <a:solidFill>
                  <a:schemeClr val="tx1"/>
                </a:solidFill>
              </a:rPr>
              <a:t>’,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>
              <a:solidFill>
                <a:schemeClr val="tx1"/>
              </a:solidFill>
            </a:endParaRP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1000" baseline="0">
                <a:solidFill>
                  <a:schemeClr val="tx1"/>
                </a:solidFill>
              </a:rPr>
              <a:t>Click the ‘File...’-button to browse for an image.</a:t>
            </a:r>
          </a:p>
        </p:txBody>
      </p:sp>
    </p:spTree>
    <p:extLst>
      <p:ext uri="{BB962C8B-B14F-4D97-AF65-F5344CB8AC3E}">
        <p14:creationId xmlns:p14="http://schemas.microsoft.com/office/powerpoint/2010/main" val="29311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at th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ack75"/>
          <p:cNvSpPr/>
          <p:nvPr userDrawn="1"/>
        </p:nvSpPr>
        <p:spPr>
          <a:xfrm>
            <a:off x="0" y="291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29150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Example of a title at the bottom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3708591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90975"/>
            <a:ext cx="9143999" cy="576263"/>
          </a:xfrm>
          <a:solidFill>
            <a:srgbClr val="000000">
              <a:alpha val="25098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Department, Sub department or Capacity Group</a:t>
            </a:r>
          </a:p>
        </p:txBody>
      </p:sp>
      <p:sp>
        <p:nvSpPr>
          <p:cNvPr id="10" name="Tekstvak 9"/>
          <p:cNvSpPr txBox="1"/>
          <p:nvPr userDrawn="1"/>
        </p:nvSpPr>
        <p:spPr>
          <a:xfrm>
            <a:off x="-1811243" y="610998"/>
            <a:ext cx="1729409" cy="163121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000" baseline="0">
                <a:solidFill>
                  <a:schemeClr val="tx1"/>
                </a:solidFill>
              </a:rPr>
              <a:t>Add a background image by </a:t>
            </a:r>
          </a:p>
          <a:p>
            <a:endParaRPr lang="en-US" sz="1000" baseline="0">
              <a:solidFill>
                <a:schemeClr val="tx1"/>
              </a:solidFill>
            </a:endParaRP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US" sz="1000" baseline="0">
                <a:solidFill>
                  <a:schemeClr val="tx1"/>
                </a:solidFill>
              </a:rPr>
              <a:t>Right-click -&gt; ‘Format background...',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000" baseline="0">
              <a:solidFill>
                <a:schemeClr val="tx1"/>
              </a:solidFill>
            </a:endParaRP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1000" baseline="0">
                <a:solidFill>
                  <a:schemeClr val="tx1"/>
                </a:solidFill>
              </a:rPr>
              <a:t>Choose ‘Fill by image’ or ‘</a:t>
            </a:r>
            <a:r>
              <a:rPr lang="en-US" sz="1000" baseline="0" err="1">
                <a:solidFill>
                  <a:schemeClr val="tx1"/>
                </a:solidFill>
              </a:rPr>
              <a:t>Bitmappattern</a:t>
            </a:r>
            <a:r>
              <a:rPr lang="en-US" sz="1000" baseline="0">
                <a:solidFill>
                  <a:schemeClr val="tx1"/>
                </a:solidFill>
              </a:rPr>
              <a:t>’,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baseline="0">
              <a:solidFill>
                <a:schemeClr val="tx1"/>
              </a:solidFill>
            </a:endParaRP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1000" baseline="0">
                <a:solidFill>
                  <a:schemeClr val="tx1"/>
                </a:solidFill>
              </a:rPr>
              <a:t>Click the ‘File...’-button to browse for an image.</a:t>
            </a:r>
          </a:p>
        </p:txBody>
      </p:sp>
    </p:spTree>
    <p:extLst>
      <p:ext uri="{BB962C8B-B14F-4D97-AF65-F5344CB8AC3E}">
        <p14:creationId xmlns:p14="http://schemas.microsoft.com/office/powerpoint/2010/main" val="2237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711"/>
            <a:ext cx="7556500" cy="539038"/>
          </a:xfrm>
        </p:spPr>
        <p:txBody>
          <a:bodyPr/>
          <a:lstStyle/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 with 27 </a:t>
            </a:r>
            <a:r>
              <a:rPr lang="en-GB" dirty="0" err="1"/>
              <a:t>pt</a:t>
            </a:r>
            <a:r>
              <a:rPr lang="en-GB" dirty="0"/>
              <a:t>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GB"/>
              <a:t>Deep Learning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818864" y="1307797"/>
            <a:ext cx="1769165" cy="347565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noAutofit/>
          </a:bodyPr>
          <a:lstStyle/>
          <a:p>
            <a:r>
              <a:rPr lang="en-US" sz="1000"/>
              <a:t>Format the text by increasing or decreasing the list level.</a:t>
            </a:r>
          </a:p>
          <a:p>
            <a:endParaRPr lang="en-US" sz="1000"/>
          </a:p>
          <a:p>
            <a:r>
              <a:rPr lang="en-US" sz="1000"/>
              <a:t>Place the cursor in the text and use these </a:t>
            </a:r>
          </a:p>
          <a:p>
            <a:r>
              <a:rPr lang="en-US" sz="1000"/>
              <a:t>2 buttons (@ tab Start/Home - group </a:t>
            </a:r>
            <a:r>
              <a:rPr lang="en-US" sz="1000" err="1"/>
              <a:t>Alinea</a:t>
            </a:r>
            <a:r>
              <a:rPr lang="en-US" sz="1000"/>
              <a:t>/Paragraph)</a:t>
            </a:r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r>
              <a:rPr lang="en-US" sz="1000"/>
              <a:t>1 = </a:t>
            </a:r>
            <a:r>
              <a:rPr lang="en-US" sz="1800"/>
              <a:t>19.5pt</a:t>
            </a:r>
            <a:r>
              <a:rPr lang="en-US" sz="1800" baseline="0"/>
              <a:t> text</a:t>
            </a:r>
            <a:endParaRPr lang="en-US" sz="1800"/>
          </a:p>
          <a:p>
            <a:r>
              <a:rPr lang="en-US" sz="1000"/>
              <a:t>2 = </a:t>
            </a:r>
            <a:r>
              <a:rPr lang="en-US" sz="1650"/>
              <a:t>16.5pt</a:t>
            </a:r>
            <a:r>
              <a:rPr lang="en-US" sz="1650" baseline="0"/>
              <a:t> text</a:t>
            </a:r>
            <a:endParaRPr lang="en-US" sz="1650"/>
          </a:p>
          <a:p>
            <a:r>
              <a:rPr lang="en-US" sz="1000"/>
              <a:t>3 = </a:t>
            </a:r>
            <a:r>
              <a:rPr lang="en-US" sz="1650"/>
              <a:t>• text</a:t>
            </a:r>
          </a:p>
          <a:p>
            <a:r>
              <a:rPr lang="en-US" sz="1000"/>
              <a:t>4 =      </a:t>
            </a:r>
            <a:r>
              <a:rPr lang="en-US" sz="1650"/>
              <a:t>• text</a:t>
            </a:r>
          </a:p>
          <a:p>
            <a:r>
              <a:rPr lang="en-US" sz="1000"/>
              <a:t>5 =           </a:t>
            </a:r>
            <a:r>
              <a:rPr lang="en-US" sz="1650"/>
              <a:t>• text</a:t>
            </a:r>
            <a:endParaRPr lang="en-US" sz="1650" b="1" baseline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29620" y="2492375"/>
            <a:ext cx="1285875" cy="9144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0" y="4568400"/>
            <a:ext cx="914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838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85793"/>
            <a:ext cx="3595688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23606" y="1296000"/>
            <a:ext cx="3595688" cy="29331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 Learning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714875" y="586800"/>
            <a:ext cx="3604419" cy="732238"/>
          </a:xfrm>
        </p:spPr>
        <p:txBody>
          <a:bodyPr anchor="t"/>
          <a:lstStyle>
            <a:lvl1pPr marL="0" indent="0">
              <a:buNone/>
              <a:defRPr lang="nl-NL" sz="195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enter text</a:t>
            </a:r>
          </a:p>
        </p:txBody>
      </p:sp>
      <p:sp>
        <p:nvSpPr>
          <p:cNvPr id="12" name="Tekstvak 11"/>
          <p:cNvSpPr txBox="1"/>
          <p:nvPr userDrawn="1"/>
        </p:nvSpPr>
        <p:spPr>
          <a:xfrm>
            <a:off x="-1818864" y="1307797"/>
            <a:ext cx="1769165" cy="347565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noAutofit/>
          </a:bodyPr>
          <a:lstStyle/>
          <a:p>
            <a:r>
              <a:rPr lang="en-US" sz="1000"/>
              <a:t>Format the text by increasing or decreasing the list level.</a:t>
            </a:r>
          </a:p>
          <a:p>
            <a:endParaRPr lang="en-US" sz="1000"/>
          </a:p>
          <a:p>
            <a:r>
              <a:rPr lang="en-US" sz="1000"/>
              <a:t>Place the cursor in the text and use these </a:t>
            </a:r>
          </a:p>
          <a:p>
            <a:r>
              <a:rPr lang="en-US" sz="1000"/>
              <a:t>2 buttons (@ tab Start/Home - group </a:t>
            </a:r>
            <a:r>
              <a:rPr lang="en-US" sz="1000" err="1"/>
              <a:t>Alinea</a:t>
            </a:r>
            <a:r>
              <a:rPr lang="en-US" sz="1000"/>
              <a:t>/Paragraph)</a:t>
            </a:r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r>
              <a:rPr lang="en-US" sz="1000"/>
              <a:t>1 = </a:t>
            </a:r>
            <a:r>
              <a:rPr lang="en-US" sz="1800"/>
              <a:t>19.5pt</a:t>
            </a:r>
            <a:r>
              <a:rPr lang="en-US" sz="1800" baseline="0"/>
              <a:t> text</a:t>
            </a:r>
            <a:endParaRPr lang="en-US" sz="1800"/>
          </a:p>
          <a:p>
            <a:r>
              <a:rPr lang="en-US" sz="1000"/>
              <a:t>2 = </a:t>
            </a:r>
            <a:r>
              <a:rPr lang="en-US" sz="1650"/>
              <a:t>16.5pt</a:t>
            </a:r>
            <a:r>
              <a:rPr lang="en-US" sz="1650" baseline="0"/>
              <a:t> text</a:t>
            </a:r>
            <a:endParaRPr lang="en-US" sz="1650"/>
          </a:p>
          <a:p>
            <a:r>
              <a:rPr lang="en-US" sz="1000"/>
              <a:t>3 = </a:t>
            </a:r>
            <a:r>
              <a:rPr lang="en-US" sz="1650"/>
              <a:t>• text</a:t>
            </a:r>
          </a:p>
          <a:p>
            <a:r>
              <a:rPr lang="en-US" sz="1000"/>
              <a:t>4 =      </a:t>
            </a:r>
            <a:r>
              <a:rPr lang="en-US" sz="1650"/>
              <a:t>• text</a:t>
            </a:r>
          </a:p>
          <a:p>
            <a:r>
              <a:rPr lang="en-US" sz="1000"/>
              <a:t>5 =           </a:t>
            </a:r>
            <a:r>
              <a:rPr lang="en-US" sz="1650"/>
              <a:t>• text</a:t>
            </a:r>
            <a:endParaRPr lang="en-US" sz="1650" b="1" baseline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29620" y="2492375"/>
            <a:ext cx="128587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0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xt -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586800"/>
            <a:ext cx="360000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 Learning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4714875" y="0"/>
            <a:ext cx="4429125" cy="456723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818864" y="1307797"/>
            <a:ext cx="1769165" cy="347565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noAutofit/>
          </a:bodyPr>
          <a:lstStyle/>
          <a:p>
            <a:r>
              <a:rPr lang="en-US" sz="1000"/>
              <a:t>Format the text by increasing or decreasing the list level.</a:t>
            </a:r>
          </a:p>
          <a:p>
            <a:endParaRPr lang="en-US" sz="1000"/>
          </a:p>
          <a:p>
            <a:r>
              <a:rPr lang="en-US" sz="1000"/>
              <a:t>Place the cursor in the text and use these </a:t>
            </a:r>
          </a:p>
          <a:p>
            <a:r>
              <a:rPr lang="en-US" sz="1000"/>
              <a:t>2 buttons (@ tab Start/Home - group </a:t>
            </a:r>
            <a:r>
              <a:rPr lang="en-US" sz="1000" err="1"/>
              <a:t>Alinea</a:t>
            </a:r>
            <a:r>
              <a:rPr lang="en-US" sz="1000"/>
              <a:t>/Paragraph)</a:t>
            </a:r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r>
              <a:rPr lang="en-US" sz="1000"/>
              <a:t>1 = </a:t>
            </a:r>
            <a:r>
              <a:rPr lang="en-US" sz="1800"/>
              <a:t>19.5pt</a:t>
            </a:r>
            <a:r>
              <a:rPr lang="en-US" sz="1800" baseline="0"/>
              <a:t> text</a:t>
            </a:r>
            <a:endParaRPr lang="en-US" sz="1800"/>
          </a:p>
          <a:p>
            <a:r>
              <a:rPr lang="en-US" sz="1000"/>
              <a:t>2 = </a:t>
            </a:r>
            <a:r>
              <a:rPr lang="en-US" sz="1650"/>
              <a:t>16.5pt</a:t>
            </a:r>
            <a:r>
              <a:rPr lang="en-US" sz="1650" baseline="0"/>
              <a:t> text</a:t>
            </a:r>
            <a:endParaRPr lang="en-US" sz="1650"/>
          </a:p>
          <a:p>
            <a:r>
              <a:rPr lang="en-US" sz="1000"/>
              <a:t>3 = </a:t>
            </a:r>
            <a:r>
              <a:rPr lang="en-US" sz="1650"/>
              <a:t>• text</a:t>
            </a:r>
          </a:p>
          <a:p>
            <a:r>
              <a:rPr lang="en-US" sz="1000"/>
              <a:t>4 =      </a:t>
            </a:r>
            <a:r>
              <a:rPr lang="en-US" sz="1650"/>
              <a:t>• text</a:t>
            </a:r>
          </a:p>
          <a:p>
            <a:r>
              <a:rPr lang="en-US" sz="1000"/>
              <a:t>5 =           </a:t>
            </a:r>
            <a:r>
              <a:rPr lang="en-US" sz="1650"/>
              <a:t>• text</a:t>
            </a:r>
            <a:endParaRPr lang="en-US" sz="1650" b="1" baseline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29620" y="2492375"/>
            <a:ext cx="128587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4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586800"/>
            <a:ext cx="4910138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491331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 Learning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6046788" y="0"/>
            <a:ext cx="3097212" cy="456723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818864" y="1307797"/>
            <a:ext cx="1769165" cy="347565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noAutofit/>
          </a:bodyPr>
          <a:lstStyle/>
          <a:p>
            <a:r>
              <a:rPr lang="en-US" sz="1000"/>
              <a:t>Format the text by increasing or decreasing the list level.</a:t>
            </a:r>
          </a:p>
          <a:p>
            <a:endParaRPr lang="en-US" sz="1000"/>
          </a:p>
          <a:p>
            <a:r>
              <a:rPr lang="en-US" sz="1000"/>
              <a:t>Place the cursor in the text and use these </a:t>
            </a:r>
          </a:p>
          <a:p>
            <a:r>
              <a:rPr lang="en-US" sz="1000"/>
              <a:t>2 buttons (@ tab Start/Home - group </a:t>
            </a:r>
            <a:r>
              <a:rPr lang="en-US" sz="1000" err="1"/>
              <a:t>Alinea</a:t>
            </a:r>
            <a:r>
              <a:rPr lang="en-US" sz="1000"/>
              <a:t>/Paragraph)</a:t>
            </a:r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r>
              <a:rPr lang="en-US" sz="1000"/>
              <a:t>1 = </a:t>
            </a:r>
            <a:r>
              <a:rPr lang="en-US" sz="1800"/>
              <a:t>19.5pt</a:t>
            </a:r>
            <a:r>
              <a:rPr lang="en-US" sz="1800" baseline="0"/>
              <a:t> text</a:t>
            </a:r>
            <a:endParaRPr lang="en-US" sz="1800"/>
          </a:p>
          <a:p>
            <a:r>
              <a:rPr lang="en-US" sz="1000"/>
              <a:t>2 = </a:t>
            </a:r>
            <a:r>
              <a:rPr lang="en-US" sz="1650"/>
              <a:t>16.5pt</a:t>
            </a:r>
            <a:r>
              <a:rPr lang="en-US" sz="1650" baseline="0"/>
              <a:t> text</a:t>
            </a:r>
            <a:endParaRPr lang="en-US" sz="1650"/>
          </a:p>
          <a:p>
            <a:r>
              <a:rPr lang="en-US" sz="1000"/>
              <a:t>3 = </a:t>
            </a:r>
            <a:r>
              <a:rPr lang="en-US" sz="1650"/>
              <a:t>• text</a:t>
            </a:r>
          </a:p>
          <a:p>
            <a:r>
              <a:rPr lang="en-US" sz="1000"/>
              <a:t>4 =      </a:t>
            </a:r>
            <a:r>
              <a:rPr lang="en-US" sz="1650"/>
              <a:t>• text</a:t>
            </a:r>
          </a:p>
          <a:p>
            <a:r>
              <a:rPr lang="en-US" sz="1000"/>
              <a:t>5 =           </a:t>
            </a:r>
            <a:r>
              <a:rPr lang="en-US" sz="1650"/>
              <a:t>• text</a:t>
            </a:r>
            <a:endParaRPr lang="en-US" sz="1650" b="1" baseline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29620" y="2492375"/>
            <a:ext cx="128587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image/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/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 Learning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jdelijke aanduiding voor inhoud 9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1889125" y="1079501"/>
            <a:ext cx="5292725" cy="2977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icon to insert 16x9 image or movie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1889125" y="4106268"/>
            <a:ext cx="5292725" cy="165100"/>
          </a:xfrm>
        </p:spPr>
        <p:txBody>
          <a:bodyPr/>
          <a:lstStyle>
            <a:lvl1pPr>
              <a:defRPr sz="1100" i="1"/>
            </a:lvl1pPr>
          </a:lstStyle>
          <a:p>
            <a:pPr lvl="0"/>
            <a:r>
              <a:rPr lang="en-GB" dirty="0"/>
              <a:t>Click to insert Caption under image or movie</a:t>
            </a:r>
          </a:p>
        </p:txBody>
      </p:sp>
    </p:spTree>
    <p:extLst>
      <p:ext uri="{BB962C8B-B14F-4D97-AF65-F5344CB8AC3E}">
        <p14:creationId xmlns:p14="http://schemas.microsoft.com/office/powerpoint/2010/main" val="193849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 27pt headline on a slide with three images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8824" y="1306642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 dirty="0"/>
              <a:t>Click to enter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GB" dirty="0"/>
              <a:t>Deep Learning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490913" y="1302661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 dirty="0"/>
              <a:t>Click to enter text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235414" y="1302661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 dirty="0"/>
              <a:t>Click to enter text</a:t>
            </a:r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5" hasCustomPrompt="1"/>
          </p:nvPr>
        </p:nvSpPr>
        <p:spPr>
          <a:xfrm>
            <a:off x="755650" y="1943101"/>
            <a:ext cx="2087563" cy="262529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16" hasCustomPrompt="1"/>
          </p:nvPr>
        </p:nvSpPr>
        <p:spPr>
          <a:xfrm>
            <a:off x="3487739" y="1943101"/>
            <a:ext cx="2087563" cy="262529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  <a:p>
            <a:endParaRPr lang="en-GB"/>
          </a:p>
        </p:txBody>
      </p:sp>
      <p:sp>
        <p:nvSpPr>
          <p:cNvPr id="12" name="Tijdelijke aanduiding voor afbeelding 9"/>
          <p:cNvSpPr>
            <a:spLocks noGrp="1"/>
          </p:cNvSpPr>
          <p:nvPr>
            <p:ph type="pic" sz="quarter" idx="17" hasCustomPrompt="1"/>
          </p:nvPr>
        </p:nvSpPr>
        <p:spPr>
          <a:xfrm>
            <a:off x="6235414" y="1943101"/>
            <a:ext cx="2087563" cy="262529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  <a:p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4568399"/>
            <a:ext cx="914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20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" y="4568400"/>
            <a:ext cx="1114424" cy="572286"/>
          </a:xfrm>
          <a:prstGeom prst="rect">
            <a:avLst/>
          </a:prstGeom>
          <a:solidFill>
            <a:schemeClr val="bg1"/>
          </a:solidFill>
        </p:spPr>
        <p:txBody>
          <a:bodyPr vert="horz" lIns="756000" tIns="0" rIns="0" bIns="0" rtlCol="0" anchor="ctr"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fld id="{C194BDB0-F4EA-4DD6-8281-CCE2440D0CE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825" y="518711"/>
            <a:ext cx="7556500" cy="539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 with 27 </a:t>
            </a:r>
            <a:r>
              <a:rPr lang="en-GB" dirty="0" err="1"/>
              <a:t>pt</a:t>
            </a:r>
            <a:r>
              <a:rPr lang="en-GB" dirty="0"/>
              <a:t> line spacing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4" y="1306642"/>
            <a:ext cx="7556501" cy="29224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4426" y="4568400"/>
            <a:ext cx="7042149" cy="57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GB"/>
              <a:t>Deep Learning</a:t>
            </a:r>
          </a:p>
        </p:txBody>
      </p:sp>
      <p:pic>
        <p:nvPicPr>
          <p:cNvPr id="66" name="Picture 4">
            <a:extLst>
              <a:ext uri="{FF2B5EF4-FFF2-40B4-BE49-F238E27FC236}">
                <a16:creationId xmlns="" xmlns:a16="http://schemas.microsoft.com/office/drawing/2014/main" id="{93FD69BB-9D62-3A4C-8433-C5954D52BB6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156575" y="4568825"/>
            <a:ext cx="987425" cy="57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9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61" r:id="rId3"/>
    <p:sldLayoutId id="2147483662" r:id="rId4"/>
    <p:sldLayoutId id="2147483664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ts val="27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180975" indent="-180975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975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778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10" Type="http://schemas.openxmlformats.org/officeDocument/2006/relationships/image" Target="../media/image26.png"/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5" Type="http://schemas.openxmlformats.org/officeDocument/2006/relationships/image" Target="../media/image34.png"/><Relationship Id="rId16" Type="http://schemas.openxmlformats.org/officeDocument/2006/relationships/image" Target="../media/image35.png"/><Relationship Id="rId17" Type="http://schemas.openxmlformats.org/officeDocument/2006/relationships/image" Target="../media/image36.png"/><Relationship Id="rId18" Type="http://schemas.openxmlformats.org/officeDocument/2006/relationships/image" Target="../media/image37.png"/><Relationship Id="rId19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28.png"/><Relationship Id="rId7" Type="http://schemas.openxmlformats.org/officeDocument/2006/relationships/image" Target="../media/image18.png"/><Relationship Id="rId8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19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Relationship Id="rId25" Type="http://schemas.openxmlformats.org/officeDocument/2006/relationships/image" Target="../media/image46.png"/><Relationship Id="rId26" Type="http://schemas.openxmlformats.org/officeDocument/2006/relationships/image" Target="../media/image47.png"/><Relationship Id="rId10" Type="http://schemas.openxmlformats.org/officeDocument/2006/relationships/image" Target="../media/image26.png"/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5" Type="http://schemas.openxmlformats.org/officeDocument/2006/relationships/image" Target="../media/image34.png"/><Relationship Id="rId16" Type="http://schemas.openxmlformats.org/officeDocument/2006/relationships/image" Target="../media/image35.png"/><Relationship Id="rId17" Type="http://schemas.openxmlformats.org/officeDocument/2006/relationships/image" Target="../media/image38.png"/><Relationship Id="rId18" Type="http://schemas.openxmlformats.org/officeDocument/2006/relationships/image" Target="../media/image39.png"/><Relationship Id="rId19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28.png"/><Relationship Id="rId7" Type="http://schemas.openxmlformats.org/officeDocument/2006/relationships/image" Target="../media/image18.png"/><Relationship Id="rId8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20" Type="http://schemas.openxmlformats.org/officeDocument/2006/relationships/image" Target="../media/image52.png"/><Relationship Id="rId21" Type="http://schemas.openxmlformats.org/officeDocument/2006/relationships/image" Target="../media/image53.png"/><Relationship Id="rId10" Type="http://schemas.openxmlformats.org/officeDocument/2006/relationships/image" Target="../media/image320.png"/><Relationship Id="rId11" Type="http://schemas.openxmlformats.org/officeDocument/2006/relationships/image" Target="../media/image330.png"/><Relationship Id="rId12" Type="http://schemas.openxmlformats.org/officeDocument/2006/relationships/image" Target="../media/image340.png"/><Relationship Id="rId13" Type="http://schemas.openxmlformats.org/officeDocument/2006/relationships/image" Target="../media/image350.png"/><Relationship Id="rId14" Type="http://schemas.openxmlformats.org/officeDocument/2006/relationships/image" Target="../media/image38.png"/><Relationship Id="rId15" Type="http://schemas.openxmlformats.org/officeDocument/2006/relationships/image" Target="../media/image390.png"/><Relationship Id="rId16" Type="http://schemas.openxmlformats.org/officeDocument/2006/relationships/image" Target="../media/image400.png"/><Relationship Id="rId17" Type="http://schemas.openxmlformats.org/officeDocument/2006/relationships/image" Target="../media/image49.png"/><Relationship Id="rId18" Type="http://schemas.openxmlformats.org/officeDocument/2006/relationships/image" Target="../media/image50.png"/><Relationship Id="rId19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48.png"/><Relationship Id="rId7" Type="http://schemas.openxmlformats.org/officeDocument/2006/relationships/image" Target="../media/image24.png"/><Relationship Id="rId8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54.png"/><Relationship Id="rId7" Type="http://schemas.openxmlformats.org/officeDocument/2006/relationships/image" Target="../media/image24.png"/><Relationship Id="rId8" Type="http://schemas.openxmlformats.org/officeDocument/2006/relationships/image" Target="../media/image26.png"/><Relationship Id="rId9" Type="http://schemas.openxmlformats.org/officeDocument/2006/relationships/image" Target="../media/image540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hyperlink" Target="http://yann.lecun.com/exdb/publis/pdf/lecun-98b.pdf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Relationship Id="rId14" Type="http://schemas.openxmlformats.org/officeDocument/2006/relationships/image" Target="../media/image66.png"/><Relationship Id="rId15" Type="http://schemas.openxmlformats.org/officeDocument/2006/relationships/hyperlink" Target="https://notgnoshi.github.io/linear-transformations/" TargetMode="External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microsoft.com/office/2007/relationships/media" Target="../media/media3.mp4"/><Relationship Id="rId6" Type="http://schemas.openxmlformats.org/officeDocument/2006/relationships/video" Target="../media/media3.mp4"/><Relationship Id="rId7" Type="http://schemas.openxmlformats.org/officeDocument/2006/relationships/slideLayout" Target="../slideLayouts/slideLayout4.xml"/><Relationship Id="rId8" Type="http://schemas.openxmlformats.org/officeDocument/2006/relationships/notesSlide" Target="../notesSlides/notesSlide12.xml"/><Relationship Id="rId9" Type="http://schemas.openxmlformats.org/officeDocument/2006/relationships/image" Target="../media/image58.png"/><Relationship Id="rId10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4" Type="http://schemas.openxmlformats.org/officeDocument/2006/relationships/video" Target="../media/media4.mp4"/><Relationship Id="rId5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4" Type="http://schemas.openxmlformats.org/officeDocument/2006/relationships/video" Target="../media/media5.mp4"/><Relationship Id="rId5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4.png"/><Relationship Id="rId12" Type="http://schemas.openxmlformats.org/officeDocument/2006/relationships/image" Target="../media/image75.png"/><Relationship Id="rId13" Type="http://schemas.openxmlformats.org/officeDocument/2006/relationships/image" Target="../media/image76.png"/><Relationship Id="rId1" Type="http://schemas.microsoft.com/office/2007/relationships/media" Target="../media/media4.mp4"/><Relationship Id="rId2" Type="http://schemas.openxmlformats.org/officeDocument/2006/relationships/video" Target="../media/media4.mp4"/><Relationship Id="rId3" Type="http://schemas.microsoft.com/office/2007/relationships/media" Target="../media/media6.mp4"/><Relationship Id="rId4" Type="http://schemas.openxmlformats.org/officeDocument/2006/relationships/video" Target="../media/media6.mp4"/><Relationship Id="rId5" Type="http://schemas.microsoft.com/office/2007/relationships/media" Target="../media/media5.mp4"/><Relationship Id="rId6" Type="http://schemas.openxmlformats.org/officeDocument/2006/relationships/video" Target="../media/media5.mp4"/><Relationship Id="rId7" Type="http://schemas.openxmlformats.org/officeDocument/2006/relationships/slideLayout" Target="../slideLayouts/slideLayout4.xml"/><Relationship Id="rId8" Type="http://schemas.openxmlformats.org/officeDocument/2006/relationships/image" Target="../media/image67.png"/><Relationship Id="rId9" Type="http://schemas.openxmlformats.org/officeDocument/2006/relationships/image" Target="../media/image73.png"/><Relationship Id="rId10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77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png"/><Relationship Id="rId3" Type="http://schemas.openxmlformats.org/officeDocument/2006/relationships/hyperlink" Target="https://scikit-learn.org/stable/auto_examples/classification/plot_classifier_comparison.htm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png"/><Relationship Id="rId3" Type="http://schemas.openxmlformats.org/officeDocument/2006/relationships/hyperlink" Target="https://scikit-learn.org/stable/auto_examples/classification/plot_classifier_comparison.html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png"/><Relationship Id="rId3" Type="http://schemas.openxmlformats.org/officeDocument/2006/relationships/hyperlink" Target="https://scikit-learn.org/stable/auto_examples/classification/plot_classifier_comparison.html" TargetMode="Externa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9.png"/><Relationship Id="rId12" Type="http://schemas.openxmlformats.org/officeDocument/2006/relationships/image" Target="../media/image80.png"/><Relationship Id="rId13" Type="http://schemas.openxmlformats.org/officeDocument/2006/relationships/image" Target="../media/image701.png"/><Relationship Id="rId14" Type="http://schemas.openxmlformats.org/officeDocument/2006/relationships/image" Target="../media/image711.png"/><Relationship Id="rId15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80.png"/><Relationship Id="rId4" Type="http://schemas.openxmlformats.org/officeDocument/2006/relationships/image" Target="../media/image590.png"/><Relationship Id="rId5" Type="http://schemas.openxmlformats.org/officeDocument/2006/relationships/image" Target="../media/image781.png"/><Relationship Id="rId6" Type="http://schemas.openxmlformats.org/officeDocument/2006/relationships/image" Target="../media/image610.png"/><Relationship Id="rId7" Type="http://schemas.openxmlformats.org/officeDocument/2006/relationships/image" Target="../media/image620.png"/><Relationship Id="rId8" Type="http://schemas.openxmlformats.org/officeDocument/2006/relationships/image" Target="../media/image660.png"/><Relationship Id="rId9" Type="http://schemas.openxmlformats.org/officeDocument/2006/relationships/image" Target="../media/image670.png"/><Relationship Id="rId10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0.png"/><Relationship Id="rId20" Type="http://schemas.openxmlformats.org/officeDocument/2006/relationships/image" Target="../media/image820.png"/><Relationship Id="rId21" Type="http://schemas.openxmlformats.org/officeDocument/2006/relationships/image" Target="../media/image86.png"/><Relationship Id="rId22" Type="http://schemas.openxmlformats.org/officeDocument/2006/relationships/image" Target="../media/image841.png"/><Relationship Id="rId10" Type="http://schemas.openxmlformats.org/officeDocument/2006/relationships/image" Target="../media/image47.png"/><Relationship Id="rId11" Type="http://schemas.openxmlformats.org/officeDocument/2006/relationships/image" Target="../media/image82.png"/><Relationship Id="rId12" Type="http://schemas.openxmlformats.org/officeDocument/2006/relationships/image" Target="../media/image83.png"/><Relationship Id="rId13" Type="http://schemas.openxmlformats.org/officeDocument/2006/relationships/image" Target="../media/image701.png"/><Relationship Id="rId14" Type="http://schemas.openxmlformats.org/officeDocument/2006/relationships/image" Target="../media/image771.png"/><Relationship Id="rId15" Type="http://schemas.openxmlformats.org/officeDocument/2006/relationships/image" Target="../media/image84.png"/><Relationship Id="rId16" Type="http://schemas.openxmlformats.org/officeDocument/2006/relationships/image" Target="../media/image791.png"/><Relationship Id="rId17" Type="http://schemas.openxmlformats.org/officeDocument/2006/relationships/image" Target="../media/image85.png"/><Relationship Id="rId18" Type="http://schemas.openxmlformats.org/officeDocument/2006/relationships/image" Target="../media/image800.png"/><Relationship Id="rId19" Type="http://schemas.openxmlformats.org/officeDocument/2006/relationships/image" Target="../media/image81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80.png"/><Relationship Id="rId4" Type="http://schemas.openxmlformats.org/officeDocument/2006/relationships/image" Target="../media/image590.png"/><Relationship Id="rId5" Type="http://schemas.openxmlformats.org/officeDocument/2006/relationships/image" Target="../media/image731.png"/><Relationship Id="rId6" Type="http://schemas.openxmlformats.org/officeDocument/2006/relationships/image" Target="../media/image610.png"/><Relationship Id="rId7" Type="http://schemas.openxmlformats.org/officeDocument/2006/relationships/image" Target="../media/image620.png"/><Relationship Id="rId8" Type="http://schemas.openxmlformats.org/officeDocument/2006/relationships/image" Target="../media/image7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9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6.png"/><Relationship Id="rId3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7.png"/><Relationship Id="rId3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03.png"/><Relationship Id="rId5" Type="http://schemas.openxmlformats.org/officeDocument/2006/relationships/hyperlink" Target="https://scipython.com/blog/visualizing-the-gradient-descent-method/" TargetMode="External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4.png"/><Relationship Id="rId3" Type="http://schemas.openxmlformats.org/officeDocument/2006/relationships/image" Target="../media/image98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4.png"/><Relationship Id="rId3" Type="http://schemas.openxmlformats.org/officeDocument/2006/relationships/image" Target="../media/image99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0.png"/><Relationship Id="rId12" Type="http://schemas.openxmlformats.org/officeDocument/2006/relationships/image" Target="../media/image730.png"/><Relationship Id="rId13" Type="http://schemas.openxmlformats.org/officeDocument/2006/relationships/image" Target="../media/image740.png"/><Relationship Id="rId14" Type="http://schemas.openxmlformats.org/officeDocument/2006/relationships/image" Target="../media/image750.png"/><Relationship Id="rId15" Type="http://schemas.openxmlformats.org/officeDocument/2006/relationships/image" Target="../media/image760.png"/><Relationship Id="rId16" Type="http://schemas.openxmlformats.org/officeDocument/2006/relationships/image" Target="../media/image770.png"/><Relationship Id="rId17" Type="http://schemas.openxmlformats.org/officeDocument/2006/relationships/image" Target="../media/image105.png"/><Relationship Id="rId18" Type="http://schemas.openxmlformats.org/officeDocument/2006/relationships/image" Target="../media/image790.png"/><Relationship Id="rId19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70.png"/><Relationship Id="rId4" Type="http://schemas.openxmlformats.org/officeDocument/2006/relationships/image" Target="../media/image1000.png"/><Relationship Id="rId5" Type="http://schemas.openxmlformats.org/officeDocument/2006/relationships/image" Target="../media/image140.png"/><Relationship Id="rId6" Type="http://schemas.openxmlformats.org/officeDocument/2006/relationships/image" Target="../media/image680.png"/><Relationship Id="rId7" Type="http://schemas.openxmlformats.org/officeDocument/2006/relationships/image" Target="../media/image160.png"/><Relationship Id="rId8" Type="http://schemas.openxmlformats.org/officeDocument/2006/relationships/image" Target="../media/image690.png"/><Relationship Id="rId9" Type="http://schemas.openxmlformats.org/officeDocument/2006/relationships/image" Target="../media/image700.png"/><Relationship Id="rId10" Type="http://schemas.openxmlformats.org/officeDocument/2006/relationships/image" Target="../media/image7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30.png"/><Relationship Id="rId6" Type="http://schemas.openxmlformats.org/officeDocument/2006/relationships/image" Target="../media/image104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61.png"/><Relationship Id="rId5" Type="http://schemas.openxmlformats.org/officeDocument/2006/relationships/image" Target="../media/image106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70.png"/><Relationship Id="rId5" Type="http://schemas.openxmlformats.org/officeDocument/2006/relationships/image" Target="../media/image1080.png"/><Relationship Id="rId6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hyperlink" Target="http://www.cs.utoronto.ca/~rgrosse/cacm2011-cdbn.pdf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2.png"/><Relationship Id="rId5" Type="http://schemas.openxmlformats.org/officeDocument/2006/relationships/image" Target="../media/image11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212.5701.pdf" TargetMode="External"/><Relationship Id="rId4" Type="http://schemas.openxmlformats.org/officeDocument/2006/relationships/hyperlink" Target="https://arxiv.org/pdf/1412.6980.pdf" TargetMode="External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jmlr.org/papers/volume12/duchi11a/duchi11a.pdf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9.png"/><Relationship Id="rId3" Type="http://schemas.openxmlformats.org/officeDocument/2006/relationships/hyperlink" Target="https://pythonmachinelearning.pro/a-guide-to-improving-deep-learnings-performance/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70.png"/></Relationships>
</file>

<file path=ppt/slides/_rels/slide5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4.png"/><Relationship Id="rId20" Type="http://schemas.openxmlformats.org/officeDocument/2006/relationships/image" Target="../media/image135.png"/><Relationship Id="rId21" Type="http://schemas.openxmlformats.org/officeDocument/2006/relationships/image" Target="../media/image136.png"/><Relationship Id="rId22" Type="http://schemas.openxmlformats.org/officeDocument/2006/relationships/image" Target="../media/image137.png"/><Relationship Id="rId23" Type="http://schemas.openxmlformats.org/officeDocument/2006/relationships/image" Target="../media/image138.png"/><Relationship Id="rId24" Type="http://schemas.openxmlformats.org/officeDocument/2006/relationships/image" Target="../media/image139.png"/><Relationship Id="rId10" Type="http://schemas.openxmlformats.org/officeDocument/2006/relationships/image" Target="../media/image125.png"/><Relationship Id="rId11" Type="http://schemas.openxmlformats.org/officeDocument/2006/relationships/image" Target="../media/image126.png"/><Relationship Id="rId12" Type="http://schemas.openxmlformats.org/officeDocument/2006/relationships/image" Target="../media/image127.png"/><Relationship Id="rId13" Type="http://schemas.openxmlformats.org/officeDocument/2006/relationships/image" Target="../media/image128.png"/><Relationship Id="rId14" Type="http://schemas.openxmlformats.org/officeDocument/2006/relationships/image" Target="../media/image129.png"/><Relationship Id="rId15" Type="http://schemas.openxmlformats.org/officeDocument/2006/relationships/image" Target="../media/image130.png"/><Relationship Id="rId16" Type="http://schemas.openxmlformats.org/officeDocument/2006/relationships/image" Target="../media/image131.png"/><Relationship Id="rId17" Type="http://schemas.openxmlformats.org/officeDocument/2006/relationships/image" Target="../media/image132.png"/><Relationship Id="rId18" Type="http://schemas.openxmlformats.org/officeDocument/2006/relationships/image" Target="../media/image133.png"/><Relationship Id="rId19" Type="http://schemas.openxmlformats.org/officeDocument/2006/relationships/image" Target="../media/image13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80.png"/><Relationship Id="rId4" Type="http://schemas.openxmlformats.org/officeDocument/2006/relationships/image" Target="../media/image1190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7" Type="http://schemas.openxmlformats.org/officeDocument/2006/relationships/image" Target="../media/image122.png"/><Relationship Id="rId8" Type="http://schemas.openxmlformats.org/officeDocument/2006/relationships/image" Target="../media/image123.png"/></Relationships>
</file>

<file path=ppt/slides/_rels/slide5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4.png"/><Relationship Id="rId20" Type="http://schemas.openxmlformats.org/officeDocument/2006/relationships/image" Target="../media/image135.png"/><Relationship Id="rId21" Type="http://schemas.openxmlformats.org/officeDocument/2006/relationships/image" Target="../media/image136.png"/><Relationship Id="rId22" Type="http://schemas.openxmlformats.org/officeDocument/2006/relationships/image" Target="../media/image144.png"/><Relationship Id="rId23" Type="http://schemas.openxmlformats.org/officeDocument/2006/relationships/image" Target="../media/image138.png"/><Relationship Id="rId24" Type="http://schemas.openxmlformats.org/officeDocument/2006/relationships/image" Target="../media/image139.png"/><Relationship Id="rId10" Type="http://schemas.openxmlformats.org/officeDocument/2006/relationships/image" Target="../media/image125.png"/><Relationship Id="rId11" Type="http://schemas.openxmlformats.org/officeDocument/2006/relationships/image" Target="../media/image141.png"/><Relationship Id="rId12" Type="http://schemas.openxmlformats.org/officeDocument/2006/relationships/image" Target="../media/image127.png"/><Relationship Id="rId13" Type="http://schemas.openxmlformats.org/officeDocument/2006/relationships/image" Target="../media/image128.png"/><Relationship Id="rId14" Type="http://schemas.openxmlformats.org/officeDocument/2006/relationships/image" Target="../media/image129.png"/><Relationship Id="rId15" Type="http://schemas.openxmlformats.org/officeDocument/2006/relationships/image" Target="../media/image130.png"/><Relationship Id="rId16" Type="http://schemas.openxmlformats.org/officeDocument/2006/relationships/image" Target="../media/image142.png"/><Relationship Id="rId17" Type="http://schemas.openxmlformats.org/officeDocument/2006/relationships/image" Target="../media/image132.png"/><Relationship Id="rId18" Type="http://schemas.openxmlformats.org/officeDocument/2006/relationships/image" Target="../media/image143.png"/><Relationship Id="rId19" Type="http://schemas.openxmlformats.org/officeDocument/2006/relationships/image" Target="../media/image13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80.png"/><Relationship Id="rId4" Type="http://schemas.openxmlformats.org/officeDocument/2006/relationships/image" Target="../media/image1190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7" Type="http://schemas.openxmlformats.org/officeDocument/2006/relationships/image" Target="../media/image122.png"/><Relationship Id="rId8" Type="http://schemas.openxmlformats.org/officeDocument/2006/relationships/image" Target="../media/image1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em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hyperlink" Target="http://citeseerx.ist.psu.edu/viewdoc/download?doi=10.1.1.335.3398&amp;rep=rep1&amp;type=pdf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5.png"/><Relationship Id="rId13" Type="http://schemas.openxmlformats.org/officeDocument/2006/relationships/image" Target="../media/image24.png"/><Relationship Id="rId14" Type="http://schemas.openxmlformats.org/officeDocument/2006/relationships/image" Target="../media/image26.png"/><Relationship Id="rId15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Introduction to DEEP LEARNING</a:t>
            </a:r>
            <a:endParaRPr lang="en-GB" dirty="0"/>
          </a:p>
        </p:txBody>
      </p:sp>
      <p:sp>
        <p:nvSpPr>
          <p:cNvPr id="16" name="Ondertitel 1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mtClean="0"/>
              <a:t>Learning Neural </a:t>
            </a:r>
            <a:r>
              <a:rPr lang="en-GB" dirty="0" smtClean="0"/>
              <a:t>networks</a:t>
            </a:r>
            <a:endParaRPr lang="en-GB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Alvaro H. C. Correia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-6667" y="4574217"/>
            <a:ext cx="7347267" cy="576263"/>
          </a:xfrm>
        </p:spPr>
        <p:txBody>
          <a:bodyPr/>
          <a:lstStyle/>
          <a:p>
            <a:r>
              <a:rPr lang="en-GB" dirty="0"/>
              <a:t>Department of Mathematics and 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294032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Multi-Output Perceptron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Perceptron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pPr/>
              <a:t>10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758824" y="1703895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24" y="1703895"/>
                <a:ext cx="355601" cy="355600"/>
              </a:xfrm>
              <a:prstGeom prst="ellipse">
                <a:avLst/>
              </a:prstGeom>
              <a:blipFill rotWithShape="0">
                <a:blip r:embed="rId3"/>
                <a:stretch>
                  <a:fillRect l="-13559"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755775" y="2193499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75" y="2193499"/>
                <a:ext cx="355601" cy="355600"/>
              </a:xfrm>
              <a:prstGeom prst="ellipse">
                <a:avLst/>
              </a:prstGeom>
              <a:blipFill rotWithShape="0">
                <a:blip r:embed="rId4"/>
                <a:stretch>
                  <a:fillRect l="-15517"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755774" y="3050000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74" y="3050000"/>
                <a:ext cx="355601" cy="355600"/>
              </a:xfrm>
              <a:prstGeom prst="ellipse">
                <a:avLst/>
              </a:prstGeom>
              <a:blipFill rotWithShape="0">
                <a:blip r:embed="rId5"/>
                <a:stretch>
                  <a:fillRect l="-15517" t="-61017" b="-796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/>
              <p:cNvSpPr/>
              <p:nvPr/>
            </p:nvSpPr>
            <p:spPr>
              <a:xfrm>
                <a:off x="1967568" y="2004496"/>
                <a:ext cx="355601" cy="3556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nl-NL" b="0" i="1" smtClean="0">
                          <a:latin typeface="Cambria Math" charset="0"/>
                        </a:rPr>
                        <m:t>Σ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568" y="2004496"/>
                <a:ext cx="355601" cy="355600"/>
              </a:xfrm>
              <a:prstGeom prst="ellipse">
                <a:avLst/>
              </a:prstGeom>
              <a:blipFill rotWithShape="0">
                <a:blip r:embed="rId6"/>
                <a:stretch>
                  <a:fillRect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>
            <a:stCxn id="6" idx="5"/>
            <a:endCxn id="10" idx="1"/>
          </p:cNvCxnSpPr>
          <p:nvPr/>
        </p:nvCxnSpPr>
        <p:spPr>
          <a:xfrm>
            <a:off x="1062348" y="2007419"/>
            <a:ext cx="957297" cy="49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6"/>
            <a:endCxn id="10" idx="2"/>
          </p:cNvCxnSpPr>
          <p:nvPr/>
        </p:nvCxnSpPr>
        <p:spPr>
          <a:xfrm flipV="1">
            <a:off x="1111376" y="2182296"/>
            <a:ext cx="856192" cy="189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7"/>
            <a:endCxn id="10" idx="3"/>
          </p:cNvCxnSpPr>
          <p:nvPr/>
        </p:nvCxnSpPr>
        <p:spPr>
          <a:xfrm flipV="1">
            <a:off x="1059298" y="2308020"/>
            <a:ext cx="960347" cy="79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val 23"/>
              <p:cNvSpPr/>
              <p:nvPr/>
            </p:nvSpPr>
            <p:spPr>
              <a:xfrm>
                <a:off x="2733941" y="2364450"/>
                <a:ext cx="355601" cy="355600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  <m:r>
                        <a:rPr lang="nl-NL" b="0" i="1" smtClean="0">
                          <a:latin typeface="Cambria Math" charset="0"/>
                        </a:rPr>
                        <m:t>𝑔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4" name="Oval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3941" y="2364450"/>
                <a:ext cx="355601" cy="355600"/>
              </a:xfrm>
              <a:prstGeom prst="ellipse">
                <a:avLst/>
              </a:prstGeom>
              <a:blipFill rotWithShape="0">
                <a:blip r:embed="rId7"/>
                <a:stretch>
                  <a:fillRect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/>
          <p:cNvCxnSpPr>
            <a:stCxn id="10" idx="6"/>
            <a:endCxn id="24" idx="1"/>
          </p:cNvCxnSpPr>
          <p:nvPr/>
        </p:nvCxnSpPr>
        <p:spPr>
          <a:xfrm>
            <a:off x="2323169" y="2182296"/>
            <a:ext cx="462849" cy="23423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4" idx="7"/>
            <a:endCxn id="74" idx="2"/>
          </p:cNvCxnSpPr>
          <p:nvPr/>
        </p:nvCxnSpPr>
        <p:spPr>
          <a:xfrm flipV="1">
            <a:off x="3037465" y="2181781"/>
            <a:ext cx="460908" cy="234745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31670" y="3474914"/>
            <a:ext cx="5654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Input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864581" y="3474914"/>
            <a:ext cx="5654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Sum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459387" y="3479783"/>
            <a:ext cx="9047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Activation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28958" y="3474914"/>
            <a:ext cx="6944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Output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41336" y="3474914"/>
            <a:ext cx="7790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Weights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4762500" y="1059792"/>
                <a:ext cx="3552825" cy="3200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altLang="zh-CN" sz="1400" dirty="0">
                    <a:latin typeface="Cambria Math" charset="0"/>
                  </a:rPr>
                  <a:t>Approximate some function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l-NL" altLang="zh-CN" sz="1400" b="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fr-FR" altLang="zh-CN" sz="14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acc>
                    <m:r>
                      <a:rPr lang="nl-NL" altLang="zh-CN" sz="1400" b="0" i="1" smtClean="0">
                        <a:latin typeface="Cambria Math" charset="0"/>
                      </a:rPr>
                      <m:t>=</m:t>
                    </m:r>
                    <m:r>
                      <a:rPr lang="nl-NL" altLang="zh-CN" sz="1400" b="0" i="1" smtClean="0">
                        <a:latin typeface="Cambria Math" charset="0"/>
                      </a:rPr>
                      <m:t>𝑓</m:t>
                    </m:r>
                    <m:r>
                      <a:rPr lang="nl-NL" altLang="zh-CN" sz="1400" b="0" i="1" smtClean="0">
                        <a:latin typeface="Cambria Math" charset="0"/>
                      </a:rPr>
                      <m:t>(</m:t>
                    </m:r>
                    <m:r>
                      <a:rPr lang="nl-NL" altLang="zh-CN" sz="1400" b="1" i="1" smtClean="0">
                        <a:latin typeface="Cambria Math" charset="0"/>
                      </a:rPr>
                      <m:t>𝒙</m:t>
                    </m:r>
                    <m:r>
                      <a:rPr lang="nl-NL" altLang="zh-CN" sz="14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GB" altLang="zh-CN" sz="1400" dirty="0">
                  <a:latin typeface="Cambria Math" charset="0"/>
                </a:endParaRPr>
              </a:p>
              <a:p>
                <a:endParaRPr lang="en-GB" altLang="zh-CN" sz="1400" i="1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altLang="zh-CN" sz="140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nl-NL" altLang="zh-CN" sz="1400" b="1" i="1" smtClean="0">
                              <a:latin typeface="Cambria Math" charset="0"/>
                            </a:rPr>
                            <m:t>𝒚</m:t>
                          </m:r>
                        </m:e>
                      </m:acc>
                      <m:r>
                        <a:rPr lang="nl-NL" altLang="zh-CN" sz="1400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nl-NL" altLang="zh-CN" sz="1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nl-NL" altLang="zh-CN" sz="1400" b="0" i="1" smtClean="0">
                              <a:latin typeface="Cambria Math" charset="0"/>
                            </a:rPr>
                            <m:t>𝑓</m:t>
                          </m:r>
                        </m:e>
                        <m:sup>
                          <m:r>
                            <a:rPr lang="nl-NL" altLang="zh-CN" sz="1400" b="0" i="1" smtClean="0">
                              <a:latin typeface="Cambria Math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nl-NL" altLang="zh-CN" sz="1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nl-NL" altLang="zh-CN" sz="1400" b="1" i="1" smtClean="0">
                              <a:latin typeface="Cambria Math" charset="0"/>
                            </a:rPr>
                            <m:t>𝒙</m:t>
                          </m:r>
                          <m:r>
                            <a:rPr lang="nl-NL" altLang="zh-CN" sz="1400" b="0" i="1" smtClean="0">
                              <a:latin typeface="Cambria Math" charset="0"/>
                            </a:rPr>
                            <m:t>;</m:t>
                          </m:r>
                          <m:r>
                            <a:rPr lang="nl-NL" altLang="zh-CN" sz="1400" b="1" i="1" smtClean="0">
                              <a:latin typeface="Cambria Math" charset="0"/>
                            </a:rPr>
                            <m:t>𝑾</m:t>
                          </m:r>
                        </m:e>
                      </m:d>
                      <m:r>
                        <a:rPr lang="nl-NL" altLang="zh-CN" sz="1400" b="0" i="1" smtClean="0">
                          <a:latin typeface="Cambria Math" charset="0"/>
                        </a:rPr>
                        <m:t>=</m:t>
                      </m:r>
                      <m:r>
                        <a:rPr lang="nl-NL" altLang="zh-CN" sz="1400" i="1"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mr-IN" altLang="zh-CN" sz="1400" i="1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l-NL" altLang="zh-CN" sz="1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nl-NL" altLang="zh-CN" sz="1400" b="0" i="1" smtClean="0"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nl-NL" altLang="zh-CN" sz="1400" b="0" i="1" smtClean="0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nl-NL" altLang="zh-CN" sz="1400" b="0" i="1" smtClean="0">
                              <a:latin typeface="Cambria Math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nl-NL" altLang="zh-CN" sz="1400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nl-NL" altLang="zh-CN" sz="1400" i="1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nl-NL" altLang="zh-CN" sz="1400" i="1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nl-NL" altLang="zh-CN" sz="1400" i="1"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nl-NL" altLang="zh-CN" sz="1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altLang="zh-CN" sz="1400" b="0" i="1" smtClean="0"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nl-NL" altLang="zh-CN" sz="1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nl-NL" altLang="zh-CN" sz="1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altLang="zh-CN" sz="14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altLang="zh-CN" sz="1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en-GB" dirty="0"/>
              </a:p>
              <a:p>
                <a:pPr algn="ctr"/>
                <a:endParaRPr lang="en-GB" dirty="0"/>
              </a:p>
              <a:p>
                <a:pPr algn="ctr"/>
                <a:r>
                  <a:rPr lang="en-GB" sz="1400" dirty="0"/>
                  <a:t>Vectorised form</a:t>
                </a:r>
              </a:p>
              <a:p>
                <a:pPr algn="ctr"/>
                <a:endParaRPr lang="en-GB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altLang="zh-CN" sz="1400" b="1" i="1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nl-NL" altLang="zh-CN" sz="1400" b="1" i="1">
                              <a:latin typeface="Cambria Math" charset="0"/>
                            </a:rPr>
                            <m:t>𝒚</m:t>
                          </m:r>
                        </m:e>
                      </m:acc>
                      <m:r>
                        <a:rPr lang="nl-NL" altLang="zh-CN" sz="1400" i="1">
                          <a:latin typeface="Cambria Math" charset="0"/>
                        </a:rPr>
                        <m:t>=</m:t>
                      </m:r>
                      <m:r>
                        <a:rPr lang="nl-NL" altLang="zh-CN" sz="1400" i="1"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mr-IN" altLang="zh-CN" sz="1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nl-NL" altLang="zh-CN" sz="1400" b="1" i="1" smtClean="0">
                              <a:latin typeface="Cambria Math" charset="0"/>
                            </a:rPr>
                            <m:t>𝑾</m:t>
                          </m:r>
                          <m:r>
                            <a:rPr lang="fr-FR" altLang="zh-CN" sz="1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GB" sz="1400" dirty="0"/>
              </a:p>
              <a:p>
                <a:pPr algn="ctr"/>
                <a:endParaRPr lang="en-GB" sz="1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nl-NL" sz="1400" i="1">
                          <a:latin typeface="Cambria Math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1400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1400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fr-FR" sz="14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2,0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fr-FR" sz="1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2,</m:t>
                                    </m:r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fr-FR" sz="1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nl-NL" sz="1400" b="1" i="1">
                          <a:latin typeface="Cambria Math" charset="0"/>
                        </a:rPr>
                        <m:t>𝒙</m:t>
                      </m:r>
                      <m:r>
                        <a:rPr lang="nl-NL" sz="1400" i="1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1400" i="1">
                              <a:latin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nl-NL" sz="1400" i="1">
                                  <a:latin typeface="Cambria Math" charset="0"/>
                                </a:rPr>
                              </m:ctrlPr>
                            </m:eqArrPr>
                            <m:e>
                              <m:r>
                                <a:rPr lang="nl-NL" sz="1400" i="1">
                                  <a:latin typeface="Cambria Math" charset="0"/>
                                </a:rPr>
                                <m:t>1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nl-NL" sz="1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14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1400" i="1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nl-NL" sz="1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14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1400" i="1"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nl-NL" sz="1400" i="1">
                                  <a:latin typeface="Cambria Math" charset="0"/>
                                </a:rPr>
                                <m:t>⋮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nl-NL" sz="1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14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1400" i="1"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0" y="1059792"/>
                <a:ext cx="3552825" cy="3200363"/>
              </a:xfrm>
              <a:prstGeom prst="rect">
                <a:avLst/>
              </a:prstGeom>
              <a:blipFill>
                <a:blip r:embed="rId8"/>
                <a:stretch>
                  <a:fillRect t="-7115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29438" y="2680605"/>
                <a:ext cx="2082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⋮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438" y="2680605"/>
                <a:ext cx="208274" cy="30008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Oval 61"/>
              <p:cNvSpPr/>
              <p:nvPr/>
            </p:nvSpPr>
            <p:spPr>
              <a:xfrm>
                <a:off x="758825" y="1208818"/>
                <a:ext cx="355601" cy="355600"/>
              </a:xfrm>
              <a:prstGeom prst="ellipse">
                <a:avLst/>
              </a:prstGeom>
              <a:solidFill>
                <a:srgbClr val="9EE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  <m:r>
                        <a:rPr lang="nl-NL" i="1" smtClean="0"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2" name="Oval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25" y="1208818"/>
                <a:ext cx="355601" cy="355600"/>
              </a:xfrm>
              <a:prstGeom prst="ellipse">
                <a:avLst/>
              </a:prstGeom>
              <a:blipFill rotWithShape="0">
                <a:blip r:embed="rId10"/>
                <a:stretch>
                  <a:fillRect t="-61017" b="-796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/>
          <p:cNvCxnSpPr>
            <a:stCxn id="62" idx="5"/>
            <a:endCxn id="10" idx="0"/>
          </p:cNvCxnSpPr>
          <p:nvPr/>
        </p:nvCxnSpPr>
        <p:spPr>
          <a:xfrm>
            <a:off x="1062349" y="1512342"/>
            <a:ext cx="1083020" cy="492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/>
              <p:cNvSpPr/>
              <p:nvPr/>
            </p:nvSpPr>
            <p:spPr>
              <a:xfrm>
                <a:off x="1967568" y="2720050"/>
                <a:ext cx="355601" cy="3556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nl-NL" b="0" i="1" smtClean="0">
                          <a:latin typeface="Cambria Math" charset="0"/>
                        </a:rPr>
                        <m:t>Σ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9" name="Oval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568" y="2720050"/>
                <a:ext cx="355601" cy="355600"/>
              </a:xfrm>
              <a:prstGeom prst="ellipse">
                <a:avLst/>
              </a:prstGeom>
              <a:blipFill rotWithShape="0">
                <a:blip r:embed="rId11"/>
                <a:stretch>
                  <a:fillRect t="-61017" b="-796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1167517" y="1802772"/>
                <a:ext cx="337208" cy="216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nl-NL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517" y="1802772"/>
                <a:ext cx="337208" cy="216854"/>
              </a:xfrm>
              <a:prstGeom prst="rect">
                <a:avLst/>
              </a:prstGeom>
              <a:blipFill rotWithShape="0">
                <a:blip r:embed="rId12"/>
                <a:stretch>
                  <a:fillRect l="-7273" r="-5455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1523883" y="2986331"/>
                <a:ext cx="351443" cy="216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fr-FR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nl-NL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883" y="2986331"/>
                <a:ext cx="351443" cy="216854"/>
              </a:xfrm>
              <a:prstGeom prst="rect">
                <a:avLst/>
              </a:prstGeom>
              <a:blipFill>
                <a:blip r:embed="rId13"/>
                <a:stretch>
                  <a:fillRect l="-7143" b="-1111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1170573" y="2726561"/>
                <a:ext cx="347403" cy="216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nl-NL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573" y="2726561"/>
                <a:ext cx="347403" cy="216854"/>
              </a:xfrm>
              <a:prstGeom prst="rect">
                <a:avLst/>
              </a:prstGeom>
              <a:blipFill>
                <a:blip r:embed="rId14"/>
                <a:stretch>
                  <a:fillRect l="-3448" b="-1111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1163478" y="1384094"/>
                <a:ext cx="337208" cy="216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</m:sSub>
                    </m:oMath>
                  </m:oMathPara>
                </a14:m>
                <a:endParaRPr lang="nl-NL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478" y="1384094"/>
                <a:ext cx="337208" cy="216854"/>
              </a:xfrm>
              <a:prstGeom prst="rect">
                <a:avLst/>
              </a:prstGeom>
              <a:blipFill>
                <a:blip r:embed="rId15"/>
                <a:stretch>
                  <a:fillRect l="-7407" r="-3704" b="-1111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1537421" y="2077241"/>
                <a:ext cx="341247" cy="216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fr-FR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</m:sSub>
                    </m:oMath>
                  </m:oMathPara>
                </a14:m>
                <a:endParaRPr lang="nl-NL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421" y="2077241"/>
                <a:ext cx="341247" cy="216854"/>
              </a:xfrm>
              <a:prstGeom prst="rect">
                <a:avLst/>
              </a:prstGeom>
              <a:blipFill>
                <a:blip r:embed="rId16"/>
                <a:stretch>
                  <a:fillRect l="-3571" b="-555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Arrow Connector 70"/>
          <p:cNvCxnSpPr>
            <a:stCxn id="29" idx="6"/>
            <a:endCxn id="24" idx="3"/>
          </p:cNvCxnSpPr>
          <p:nvPr/>
        </p:nvCxnSpPr>
        <p:spPr>
          <a:xfrm flipV="1">
            <a:off x="2323169" y="2667974"/>
            <a:ext cx="462849" cy="229876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Oval 73"/>
              <p:cNvSpPr/>
              <p:nvPr/>
            </p:nvSpPr>
            <p:spPr>
              <a:xfrm>
                <a:off x="3498373" y="2003981"/>
                <a:ext cx="355601" cy="355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74" name="Oval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373" y="2003981"/>
                <a:ext cx="355601" cy="355600"/>
              </a:xfrm>
              <a:prstGeom prst="ellipse">
                <a:avLst/>
              </a:prstGeom>
              <a:blipFill rotWithShape="0">
                <a:blip r:embed="rId17"/>
                <a:stretch>
                  <a:fillRect l="-20690" t="-63793" r="-8621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Oval 76"/>
              <p:cNvSpPr/>
              <p:nvPr/>
            </p:nvSpPr>
            <p:spPr>
              <a:xfrm>
                <a:off x="3498373" y="2732547"/>
                <a:ext cx="355601" cy="355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77" name="Oval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373" y="2732547"/>
                <a:ext cx="355601" cy="355600"/>
              </a:xfrm>
              <a:prstGeom prst="ellipse">
                <a:avLst/>
              </a:prstGeom>
              <a:blipFill rotWithShape="0">
                <a:blip r:embed="rId18"/>
                <a:stretch>
                  <a:fillRect l="-20690" t="-61017" r="-10345" b="-796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Straight Arrow Connector 77"/>
          <p:cNvCxnSpPr>
            <a:stCxn id="24" idx="5"/>
            <a:endCxn id="77" idx="2"/>
          </p:cNvCxnSpPr>
          <p:nvPr/>
        </p:nvCxnSpPr>
        <p:spPr>
          <a:xfrm>
            <a:off x="3037465" y="2667974"/>
            <a:ext cx="460908" cy="242373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62" idx="5"/>
            <a:endCxn id="29" idx="0"/>
          </p:cNvCxnSpPr>
          <p:nvPr/>
        </p:nvCxnSpPr>
        <p:spPr>
          <a:xfrm>
            <a:off x="1062349" y="1512342"/>
            <a:ext cx="1083020" cy="120770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6" idx="5"/>
            <a:endCxn id="29" idx="1"/>
          </p:cNvCxnSpPr>
          <p:nvPr/>
        </p:nvCxnSpPr>
        <p:spPr>
          <a:xfrm>
            <a:off x="1062348" y="2007419"/>
            <a:ext cx="957297" cy="76470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7" idx="5"/>
            <a:endCxn id="29" idx="2"/>
          </p:cNvCxnSpPr>
          <p:nvPr/>
        </p:nvCxnSpPr>
        <p:spPr>
          <a:xfrm>
            <a:off x="1059299" y="2497023"/>
            <a:ext cx="908269" cy="40082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8" idx="6"/>
            <a:endCxn id="29" idx="3"/>
          </p:cNvCxnSpPr>
          <p:nvPr/>
        </p:nvCxnSpPr>
        <p:spPr>
          <a:xfrm flipV="1">
            <a:off x="1111375" y="3023574"/>
            <a:ext cx="908270" cy="20422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/>
              <p:cNvSpPr txBox="1"/>
              <p:nvPr/>
            </p:nvSpPr>
            <p:spPr>
              <a:xfrm>
                <a:off x="1526722" y="2622522"/>
                <a:ext cx="341247" cy="216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2,2</m:t>
                          </m:r>
                        </m:sub>
                      </m:sSub>
                    </m:oMath>
                  </m:oMathPara>
                </a14:m>
                <a:endParaRPr lang="nl-NL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8" name="TextBox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722" y="2622522"/>
                <a:ext cx="341247" cy="216854"/>
              </a:xfrm>
              <a:prstGeom prst="rect">
                <a:avLst/>
              </a:prstGeom>
              <a:blipFill rotWithShape="0">
                <a:blip r:embed="rId19"/>
                <a:stretch>
                  <a:fillRect l="-7143" r="-3571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1535692" y="2307113"/>
                <a:ext cx="341247" cy="216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fr-FR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lang="nl-NL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92" y="2307113"/>
                <a:ext cx="341247" cy="216854"/>
              </a:xfrm>
              <a:prstGeom prst="rect">
                <a:avLst/>
              </a:prstGeom>
              <a:blipFill>
                <a:blip r:embed="rId20"/>
                <a:stretch>
                  <a:fillRect l="-3571" b="-1111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/>
              <p:cNvSpPr txBox="1"/>
              <p:nvPr/>
            </p:nvSpPr>
            <p:spPr>
              <a:xfrm>
                <a:off x="1172058" y="2077241"/>
                <a:ext cx="337208" cy="216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10" name="TextBox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058" y="2077241"/>
                <a:ext cx="337208" cy="216854"/>
              </a:xfrm>
              <a:prstGeom prst="rect">
                <a:avLst/>
              </a:prstGeom>
              <a:blipFill>
                <a:blip r:embed="rId21"/>
                <a:stretch>
                  <a:fillRect l="-3571" r="-3571" b="-555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09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Multi-layer Perceptron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Perceptron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pPr/>
              <a:t>11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758824" y="1703895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24" y="1703895"/>
                <a:ext cx="355601" cy="355600"/>
              </a:xfrm>
              <a:prstGeom prst="ellipse">
                <a:avLst/>
              </a:prstGeom>
              <a:blipFill rotWithShape="0">
                <a:blip r:embed="rId3"/>
                <a:stretch>
                  <a:fillRect l="-13559"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755775" y="2193499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75" y="2193499"/>
                <a:ext cx="355601" cy="355600"/>
              </a:xfrm>
              <a:prstGeom prst="ellipse">
                <a:avLst/>
              </a:prstGeom>
              <a:blipFill rotWithShape="0">
                <a:blip r:embed="rId4"/>
                <a:stretch>
                  <a:fillRect l="-15517"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755774" y="3050000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74" y="3050000"/>
                <a:ext cx="355601" cy="355600"/>
              </a:xfrm>
              <a:prstGeom prst="ellipse">
                <a:avLst/>
              </a:prstGeom>
              <a:blipFill rotWithShape="0">
                <a:blip r:embed="rId5"/>
                <a:stretch>
                  <a:fillRect l="-15517" t="-61017" b="-796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/>
              <p:cNvSpPr/>
              <p:nvPr/>
            </p:nvSpPr>
            <p:spPr>
              <a:xfrm>
                <a:off x="1967568" y="2004496"/>
                <a:ext cx="355601" cy="3556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nl-NL" b="0" i="1" smtClean="0">
                          <a:latin typeface="Cambria Math" charset="0"/>
                        </a:rPr>
                        <m:t>Σ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568" y="2004496"/>
                <a:ext cx="355601" cy="355600"/>
              </a:xfrm>
              <a:prstGeom prst="ellipse">
                <a:avLst/>
              </a:prstGeom>
              <a:blipFill rotWithShape="0">
                <a:blip r:embed="rId6"/>
                <a:stretch>
                  <a:fillRect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>
            <a:stCxn id="6" idx="5"/>
            <a:endCxn id="10" idx="1"/>
          </p:cNvCxnSpPr>
          <p:nvPr/>
        </p:nvCxnSpPr>
        <p:spPr>
          <a:xfrm>
            <a:off x="1062348" y="2007419"/>
            <a:ext cx="957297" cy="49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6"/>
            <a:endCxn id="10" idx="2"/>
          </p:cNvCxnSpPr>
          <p:nvPr/>
        </p:nvCxnSpPr>
        <p:spPr>
          <a:xfrm flipV="1">
            <a:off x="1111376" y="2182296"/>
            <a:ext cx="856192" cy="189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7"/>
            <a:endCxn id="10" idx="3"/>
          </p:cNvCxnSpPr>
          <p:nvPr/>
        </p:nvCxnSpPr>
        <p:spPr>
          <a:xfrm flipV="1">
            <a:off x="1059298" y="2308020"/>
            <a:ext cx="960347" cy="79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val 23"/>
              <p:cNvSpPr/>
              <p:nvPr/>
            </p:nvSpPr>
            <p:spPr>
              <a:xfrm>
                <a:off x="2733941" y="2364450"/>
                <a:ext cx="355601" cy="355600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  <m:r>
                        <a:rPr lang="nl-NL" b="0" i="1" smtClean="0">
                          <a:latin typeface="Cambria Math" charset="0"/>
                        </a:rPr>
                        <m:t>𝑔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4" name="Oval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3941" y="2364450"/>
                <a:ext cx="355601" cy="355600"/>
              </a:xfrm>
              <a:prstGeom prst="ellipse">
                <a:avLst/>
              </a:prstGeom>
              <a:blipFill rotWithShape="0">
                <a:blip r:embed="rId7"/>
                <a:stretch>
                  <a:fillRect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/>
          <p:cNvCxnSpPr>
            <a:stCxn id="10" idx="6"/>
            <a:endCxn id="24" idx="1"/>
          </p:cNvCxnSpPr>
          <p:nvPr/>
        </p:nvCxnSpPr>
        <p:spPr>
          <a:xfrm>
            <a:off x="2323169" y="2182296"/>
            <a:ext cx="462849" cy="23423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4" idx="7"/>
            <a:endCxn id="141" idx="2"/>
          </p:cNvCxnSpPr>
          <p:nvPr/>
        </p:nvCxnSpPr>
        <p:spPr>
          <a:xfrm flipV="1">
            <a:off x="3037465" y="2179490"/>
            <a:ext cx="460908" cy="237036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31670" y="3474914"/>
            <a:ext cx="5654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Input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864581" y="3474914"/>
            <a:ext cx="5654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Sum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459387" y="3479783"/>
            <a:ext cx="9047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Activation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28958" y="3474914"/>
            <a:ext cx="6944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Output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41336" y="3474914"/>
            <a:ext cx="7790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Weights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4762500" y="1059792"/>
                <a:ext cx="3552825" cy="3428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altLang="zh-CN" sz="1400" dirty="0">
                    <a:latin typeface="Cambria Math" charset="0"/>
                  </a:rPr>
                  <a:t>Approximate some function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l-NL" altLang="zh-CN" sz="14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fr-FR" altLang="zh-CN" sz="1400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acc>
                    <m:r>
                      <a:rPr lang="nl-NL" altLang="zh-CN" sz="1400" i="1">
                        <a:latin typeface="Cambria Math" charset="0"/>
                      </a:rPr>
                      <m:t>=</m:t>
                    </m:r>
                    <m:r>
                      <a:rPr lang="nl-NL" altLang="zh-CN" sz="1400" i="1">
                        <a:latin typeface="Cambria Math" charset="0"/>
                      </a:rPr>
                      <m:t>𝑓</m:t>
                    </m:r>
                    <m:r>
                      <a:rPr lang="nl-NL" altLang="zh-CN" sz="1400" i="1">
                        <a:latin typeface="Cambria Math" charset="0"/>
                      </a:rPr>
                      <m:t>(</m:t>
                    </m:r>
                    <m:r>
                      <a:rPr lang="nl-NL" altLang="zh-CN" sz="1400" b="1" i="1">
                        <a:latin typeface="Cambria Math" charset="0"/>
                      </a:rPr>
                      <m:t>𝒙</m:t>
                    </m:r>
                    <m:r>
                      <a:rPr lang="nl-NL" altLang="zh-CN" sz="1400" i="1">
                        <a:latin typeface="Cambria Math" charset="0"/>
                      </a:rPr>
                      <m:t>)</m:t>
                    </m:r>
                  </m:oMath>
                </a14:m>
                <a:endParaRPr lang="en-GB" altLang="zh-CN" sz="1400" dirty="0">
                  <a:latin typeface="Cambria Math" charset="0"/>
                </a:endParaRPr>
              </a:p>
              <a:p>
                <a:endParaRPr lang="en-GB" altLang="zh-CN" sz="1400" i="1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altLang="zh-CN" sz="1400" b="1" i="1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nl-NL" altLang="zh-CN" sz="1400" b="1">
                              <a:latin typeface="Cambria Math" charset="0"/>
                            </a:rPr>
                            <m:t>𝐲</m:t>
                          </m:r>
                        </m:e>
                      </m:acc>
                      <m:r>
                        <a:rPr lang="nl-NL" altLang="zh-CN" sz="1400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nl-NL" altLang="zh-CN" sz="14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nl-NL" altLang="zh-CN" sz="1400" i="1">
                              <a:latin typeface="Cambria Math" charset="0"/>
                            </a:rPr>
                            <m:t>𝑓</m:t>
                          </m:r>
                        </m:e>
                        <m:sup>
                          <m:r>
                            <a:rPr lang="nl-NL" altLang="zh-CN" sz="1400" i="1">
                              <a:latin typeface="Cambria Math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nl-NL" altLang="zh-CN" sz="1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nl-NL" altLang="zh-CN" sz="1400" b="1" i="1">
                              <a:latin typeface="Cambria Math" charset="0"/>
                            </a:rPr>
                            <m:t>𝒙</m:t>
                          </m:r>
                          <m:r>
                            <a:rPr lang="nl-NL" altLang="zh-CN" sz="1400" i="1">
                              <a:latin typeface="Cambria Math" charset="0"/>
                            </a:rPr>
                            <m:t>;</m:t>
                          </m:r>
                          <m:r>
                            <a:rPr lang="fr-FR" altLang="zh-CN" sz="14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  <m:r>
                            <a:rPr lang="nl-NL" altLang="zh-CN" sz="1400" b="1" i="1" smtClean="0"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nl-NL" altLang="zh-CN" sz="1400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nl-NL" altLang="zh-CN" sz="14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nl-NL" altLang="zh-CN" sz="1400" i="1">
                              <a:latin typeface="Cambria Math" charset="0"/>
                            </a:rPr>
                            <m:t>𝑓</m:t>
                          </m:r>
                        </m:e>
                        <m:sup>
                          <m:r>
                            <a:rPr lang="nl-NL" altLang="zh-CN" sz="1400" i="1">
                              <a:latin typeface="Cambria Math" charset="0"/>
                            </a:rPr>
                            <m:t>1</m:t>
                          </m:r>
                        </m:sup>
                      </m:sSup>
                      <m:d>
                        <m:dPr>
                          <m:ctrlPr>
                            <a:rPr lang="nl-NL" altLang="zh-CN" sz="1400" i="1"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nl-NL" altLang="zh-CN" sz="14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nl-NL" altLang="zh-CN" sz="1400" i="1">
                                  <a:latin typeface="Cambria Math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nl-NL" altLang="zh-CN" sz="14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nl-NL" altLang="zh-CN" sz="1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nl-NL" altLang="zh-CN" sz="1400" i="1">
                                  <a:latin typeface="Cambria Math" charset="0"/>
                                </a:rPr>
                                <m:t>⋯</m:t>
                              </m:r>
                              <m:sSup>
                                <m:sSupPr>
                                  <m:ctrlPr>
                                    <a:rPr lang="nl-NL" altLang="zh-CN" sz="140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altLang="zh-CN" sz="1400" i="1">
                                      <a:latin typeface="Cambria Math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fr-FR" altLang="zh-CN" sz="1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nl-NL" altLang="zh-CN" sz="1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nl-NL" altLang="zh-CN" sz="1400" b="1" i="1">
                                      <a:latin typeface="Cambria Math" charset="0"/>
                                    </a:rPr>
                                    <m:t>𝒙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GB" sz="1400" dirty="0"/>
              </a:p>
              <a:p>
                <a:pPr algn="ctr"/>
                <a:endParaRPr lang="en-GB" sz="1400" dirty="0"/>
              </a:p>
              <a:p>
                <a:pPr algn="ctr"/>
                <a:r>
                  <a:rPr lang="en-GB" sz="1400" dirty="0"/>
                  <a:t>Each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altLang="zh-CN" sz="1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fr-FR" altLang="zh-CN" sz="1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fr-FR" altLang="zh-CN" sz="1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GB" sz="1400" dirty="0"/>
                  <a:t> is a layer of neurons</a:t>
                </a:r>
              </a:p>
              <a:p>
                <a:endParaRPr lang="en-GB" dirty="0"/>
              </a:p>
              <a:p>
                <a:pPr algn="ctr"/>
                <a:endParaRPr lang="en-GB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altLang="zh-CN" sz="1400" b="1" i="1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nl-NL" altLang="zh-CN" sz="1400" b="1" i="1">
                              <a:latin typeface="Cambria Math" charset="0"/>
                            </a:rPr>
                            <m:t>𝒚</m:t>
                          </m:r>
                        </m:e>
                      </m:acc>
                      <m:r>
                        <a:rPr lang="nl-NL" altLang="zh-CN" sz="1400" i="1">
                          <a:latin typeface="Cambria Math" charset="0"/>
                        </a:rPr>
                        <m:t>=</m:t>
                      </m:r>
                      <m:r>
                        <a:rPr lang="nl-NL" altLang="zh-CN" sz="1400" i="1">
                          <a:latin typeface="Cambria Math" charset="0"/>
                        </a:rPr>
                        <m:t>𝑔</m:t>
                      </m:r>
                      <m:r>
                        <a:rPr lang="nl-NL" altLang="zh-CN" sz="1400" i="1">
                          <a:latin typeface="Cambria Math" charset="0"/>
                        </a:rPr>
                        <m:t>(</m:t>
                      </m:r>
                      <m:sSup>
                        <m:sSupPr>
                          <m:ctrlPr>
                            <a:rPr lang="nl-NL" altLang="zh-CN" sz="14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nl-NL" altLang="zh-CN" sz="1400" b="1" i="1">
                              <a:latin typeface="Cambria Math" charset="0"/>
                            </a:rPr>
                            <m:t>𝑾</m:t>
                          </m:r>
                        </m:e>
                        <m:sup>
                          <m:r>
                            <a:rPr lang="nl-NL" altLang="zh-CN" sz="1400" i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nl-NL" altLang="zh-CN" sz="1400" i="1"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mr-IN" altLang="zh-CN" sz="1400" i="1"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nl-NL" altLang="zh-CN" sz="14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nl-NL" altLang="zh-CN" sz="1400" b="1" i="1">
                                  <a:latin typeface="Cambria Math" charset="0"/>
                                </a:rPr>
                                <m:t>𝑾</m:t>
                              </m:r>
                            </m:e>
                            <m:sup>
                              <m:r>
                                <a:rPr lang="nl-NL" altLang="zh-CN" sz="1400" i="1">
                                  <a:latin typeface="Cambria Math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fr-FR" altLang="zh-CN" sz="1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nl-NL" altLang="zh-CN" sz="1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GB" sz="1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nl-NL" sz="1400" i="1">
                          <a:latin typeface="Cambria Math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1400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1400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fr-FR" sz="14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</m:sub>
                                  <m:sup>
                                    <m:r>
                                      <a:rPr lang="fr-FR" sz="14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fr-FR" sz="14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fr-FR" sz="14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2,0</m:t>
                                    </m:r>
                                  </m:sub>
                                  <m:sup>
                                    <m:r>
                                      <a:rPr lang="fr-FR" sz="1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2,1</m:t>
                                    </m:r>
                                  </m:sub>
                                  <m:sup>
                                    <m:r>
                                      <a:rPr lang="fr-FR" sz="1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fr-FR" sz="1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2,</m:t>
                                    </m:r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fr-FR" sz="1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r>
                        <a:rPr lang="fr-FR" sz="1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nl-NL" sz="1400" b="1" i="1">
                          <a:latin typeface="Cambria Math" charset="0"/>
                        </a:rPr>
                        <m:t>𝒙</m:t>
                      </m:r>
                      <m:r>
                        <a:rPr lang="nl-NL" sz="1400" i="1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1400" i="1">
                              <a:latin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nl-NL" sz="1400" i="1">
                                  <a:latin typeface="Cambria Math" charset="0"/>
                                </a:rPr>
                              </m:ctrlPr>
                            </m:eqArrPr>
                            <m:e>
                              <m:r>
                                <a:rPr lang="nl-NL" sz="1400" i="1">
                                  <a:latin typeface="Cambria Math" charset="0"/>
                                </a:rPr>
                                <m:t>1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nl-NL" sz="1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14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1400" i="1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nl-NL" sz="1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14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1400" i="1"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nl-NL" sz="1400" i="1">
                                  <a:latin typeface="Cambria Math" charset="0"/>
                                </a:rPr>
                                <m:t>⋮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nl-NL" sz="1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14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1400" i="1"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GB" sz="1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fr-FR" sz="14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4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fr-FR" sz="1400" b="0" i="1" smtClean="0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fr-FR" sz="1400" b="0" i="1" smtClean="0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1400" dirty="0"/>
              </a:p>
              <a:p>
                <a:pPr algn="ctr"/>
                <a:endParaRPr lang="en-GB" sz="14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0" y="1059792"/>
                <a:ext cx="3552825" cy="34281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29438" y="2680605"/>
                <a:ext cx="2082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⋮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438" y="2680605"/>
                <a:ext cx="208274" cy="30008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Oval 61"/>
              <p:cNvSpPr/>
              <p:nvPr/>
            </p:nvSpPr>
            <p:spPr>
              <a:xfrm>
                <a:off x="758825" y="1208818"/>
                <a:ext cx="355601" cy="355600"/>
              </a:xfrm>
              <a:prstGeom prst="ellipse">
                <a:avLst/>
              </a:prstGeom>
              <a:solidFill>
                <a:srgbClr val="9EE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  <m:r>
                        <a:rPr lang="nl-NL" i="1" smtClean="0"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2" name="Oval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25" y="1208818"/>
                <a:ext cx="355601" cy="355600"/>
              </a:xfrm>
              <a:prstGeom prst="ellipse">
                <a:avLst/>
              </a:prstGeom>
              <a:blipFill rotWithShape="0">
                <a:blip r:embed="rId10"/>
                <a:stretch>
                  <a:fillRect t="-61017" b="-796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/>
          <p:cNvCxnSpPr>
            <a:stCxn id="62" idx="5"/>
            <a:endCxn id="10" idx="0"/>
          </p:cNvCxnSpPr>
          <p:nvPr/>
        </p:nvCxnSpPr>
        <p:spPr>
          <a:xfrm>
            <a:off x="1062349" y="1512342"/>
            <a:ext cx="1083020" cy="492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/>
              <p:cNvSpPr/>
              <p:nvPr/>
            </p:nvSpPr>
            <p:spPr>
              <a:xfrm>
                <a:off x="1967568" y="2720050"/>
                <a:ext cx="355601" cy="3556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nl-NL" b="0" i="1" smtClean="0">
                          <a:latin typeface="Cambria Math" charset="0"/>
                        </a:rPr>
                        <m:t>Σ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9" name="Oval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568" y="2720050"/>
                <a:ext cx="355601" cy="355600"/>
              </a:xfrm>
              <a:prstGeom prst="ellipse">
                <a:avLst/>
              </a:prstGeom>
              <a:blipFill rotWithShape="0">
                <a:blip r:embed="rId11"/>
                <a:stretch>
                  <a:fillRect t="-61017" b="-796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1167517" y="1802772"/>
                <a:ext cx="337208" cy="216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nl-NL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517" y="1802772"/>
                <a:ext cx="337208" cy="216854"/>
              </a:xfrm>
              <a:prstGeom prst="rect">
                <a:avLst/>
              </a:prstGeom>
              <a:blipFill rotWithShape="0">
                <a:blip r:embed="rId12"/>
                <a:stretch>
                  <a:fillRect l="-7273" r="-5455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1523883" y="2986331"/>
                <a:ext cx="351443" cy="216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fr-FR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nl-NL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883" y="2986331"/>
                <a:ext cx="351443" cy="216854"/>
              </a:xfrm>
              <a:prstGeom prst="rect">
                <a:avLst/>
              </a:prstGeom>
              <a:blipFill>
                <a:blip r:embed="rId13"/>
                <a:stretch>
                  <a:fillRect l="-7143" b="-1111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1170573" y="2726561"/>
                <a:ext cx="347403" cy="216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nl-NL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573" y="2726561"/>
                <a:ext cx="347403" cy="216854"/>
              </a:xfrm>
              <a:prstGeom prst="rect">
                <a:avLst/>
              </a:prstGeom>
              <a:blipFill>
                <a:blip r:embed="rId14"/>
                <a:stretch>
                  <a:fillRect l="-3448" b="-1111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1163478" y="1384094"/>
                <a:ext cx="337208" cy="216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</m:sSub>
                    </m:oMath>
                  </m:oMathPara>
                </a14:m>
                <a:endParaRPr lang="nl-NL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478" y="1384094"/>
                <a:ext cx="337208" cy="216854"/>
              </a:xfrm>
              <a:prstGeom prst="rect">
                <a:avLst/>
              </a:prstGeom>
              <a:blipFill>
                <a:blip r:embed="rId15"/>
                <a:stretch>
                  <a:fillRect l="-7407" r="-3704" b="-1111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1537421" y="2077241"/>
                <a:ext cx="341247" cy="216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fr-FR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</m:sSub>
                    </m:oMath>
                  </m:oMathPara>
                </a14:m>
                <a:endParaRPr lang="nl-NL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421" y="2077241"/>
                <a:ext cx="341247" cy="216854"/>
              </a:xfrm>
              <a:prstGeom prst="rect">
                <a:avLst/>
              </a:prstGeom>
              <a:blipFill>
                <a:blip r:embed="rId16"/>
                <a:stretch>
                  <a:fillRect l="-3571" b="-555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Arrow Connector 70"/>
          <p:cNvCxnSpPr>
            <a:stCxn id="29" idx="6"/>
            <a:endCxn id="24" idx="3"/>
          </p:cNvCxnSpPr>
          <p:nvPr/>
        </p:nvCxnSpPr>
        <p:spPr>
          <a:xfrm flipV="1">
            <a:off x="2323169" y="2667974"/>
            <a:ext cx="462849" cy="229876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24" idx="5"/>
            <a:endCxn id="142" idx="2"/>
          </p:cNvCxnSpPr>
          <p:nvPr/>
        </p:nvCxnSpPr>
        <p:spPr>
          <a:xfrm>
            <a:off x="3037465" y="2667974"/>
            <a:ext cx="461164" cy="229876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62" idx="5"/>
            <a:endCxn id="29" idx="0"/>
          </p:cNvCxnSpPr>
          <p:nvPr/>
        </p:nvCxnSpPr>
        <p:spPr>
          <a:xfrm>
            <a:off x="1062349" y="1512342"/>
            <a:ext cx="1083020" cy="120770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6" idx="5"/>
            <a:endCxn id="29" idx="1"/>
          </p:cNvCxnSpPr>
          <p:nvPr/>
        </p:nvCxnSpPr>
        <p:spPr>
          <a:xfrm>
            <a:off x="1062348" y="2007419"/>
            <a:ext cx="957297" cy="76470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7" idx="5"/>
            <a:endCxn id="29" idx="2"/>
          </p:cNvCxnSpPr>
          <p:nvPr/>
        </p:nvCxnSpPr>
        <p:spPr>
          <a:xfrm>
            <a:off x="1059299" y="2497023"/>
            <a:ext cx="908269" cy="40082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8" idx="6"/>
            <a:endCxn id="29" idx="3"/>
          </p:cNvCxnSpPr>
          <p:nvPr/>
        </p:nvCxnSpPr>
        <p:spPr>
          <a:xfrm flipV="1">
            <a:off x="1111375" y="3023574"/>
            <a:ext cx="908270" cy="20422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/>
              <p:cNvSpPr txBox="1"/>
              <p:nvPr/>
            </p:nvSpPr>
            <p:spPr>
              <a:xfrm>
                <a:off x="1526722" y="2622522"/>
                <a:ext cx="341247" cy="216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2,2</m:t>
                          </m:r>
                        </m:sub>
                      </m:sSub>
                    </m:oMath>
                  </m:oMathPara>
                </a14:m>
                <a:endParaRPr lang="nl-NL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8" name="TextBox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722" y="2622522"/>
                <a:ext cx="341247" cy="216854"/>
              </a:xfrm>
              <a:prstGeom prst="rect">
                <a:avLst/>
              </a:prstGeom>
              <a:blipFill rotWithShape="0">
                <a:blip r:embed="rId17"/>
                <a:stretch>
                  <a:fillRect l="-7143" r="-3571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1535692" y="2307113"/>
                <a:ext cx="341247" cy="216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fr-FR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lang="nl-NL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92" y="2307113"/>
                <a:ext cx="341247" cy="216854"/>
              </a:xfrm>
              <a:prstGeom prst="rect">
                <a:avLst/>
              </a:prstGeom>
              <a:blipFill>
                <a:blip r:embed="rId18"/>
                <a:stretch>
                  <a:fillRect l="-3571" b="-1111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/>
              <p:cNvSpPr txBox="1"/>
              <p:nvPr/>
            </p:nvSpPr>
            <p:spPr>
              <a:xfrm>
                <a:off x="1172058" y="2077241"/>
                <a:ext cx="337208" cy="216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10" name="TextBox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058" y="2077241"/>
                <a:ext cx="337208" cy="216854"/>
              </a:xfrm>
              <a:prstGeom prst="rect">
                <a:avLst/>
              </a:prstGeom>
              <a:blipFill>
                <a:blip r:embed="rId19"/>
                <a:stretch>
                  <a:fillRect l="-3571" r="-3571" b="-555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Oval 130"/>
              <p:cNvSpPr/>
              <p:nvPr/>
            </p:nvSpPr>
            <p:spPr>
              <a:xfrm>
                <a:off x="4266062" y="2308438"/>
                <a:ext cx="355601" cy="3556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nl-NL" b="0" i="1" smtClean="0">
                          <a:latin typeface="Cambria Math" charset="0"/>
                        </a:rPr>
                        <m:t>Σ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31" name="Oval 1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6062" y="2308438"/>
                <a:ext cx="355601" cy="355600"/>
              </a:xfrm>
              <a:prstGeom prst="ellipse">
                <a:avLst/>
              </a:prstGeom>
              <a:blipFill rotWithShape="0">
                <a:blip r:embed="rId20"/>
                <a:stretch>
                  <a:fillRect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3" name="Straight Arrow Connector 132"/>
          <p:cNvCxnSpPr>
            <a:stCxn id="142" idx="6"/>
            <a:endCxn id="131" idx="3"/>
          </p:cNvCxnSpPr>
          <p:nvPr/>
        </p:nvCxnSpPr>
        <p:spPr>
          <a:xfrm flipV="1">
            <a:off x="3854230" y="2611962"/>
            <a:ext cx="463909" cy="285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Oval 133"/>
              <p:cNvSpPr/>
              <p:nvPr/>
            </p:nvSpPr>
            <p:spPr>
              <a:xfrm>
                <a:off x="4919183" y="2315287"/>
                <a:ext cx="355601" cy="355600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  <m:r>
                        <a:rPr lang="nl-NL" b="0" i="1" smtClean="0">
                          <a:latin typeface="Cambria Math" charset="0"/>
                        </a:rPr>
                        <m:t>𝑔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34" name="Oval 1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183" y="2315287"/>
                <a:ext cx="355601" cy="355600"/>
              </a:xfrm>
              <a:prstGeom prst="ellipse">
                <a:avLst/>
              </a:prstGeom>
              <a:blipFill rotWithShape="0">
                <a:blip r:embed="rId21"/>
                <a:stretch>
                  <a:fillRect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5" name="Straight Arrow Connector 134"/>
          <p:cNvCxnSpPr>
            <a:stCxn id="131" idx="6"/>
            <a:endCxn id="134" idx="2"/>
          </p:cNvCxnSpPr>
          <p:nvPr/>
        </p:nvCxnSpPr>
        <p:spPr>
          <a:xfrm>
            <a:off x="4621663" y="2486238"/>
            <a:ext cx="297520" cy="6849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Oval 135"/>
              <p:cNvSpPr/>
              <p:nvPr/>
            </p:nvSpPr>
            <p:spPr>
              <a:xfrm>
                <a:off x="5576069" y="2315287"/>
                <a:ext cx="355601" cy="355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acc>
                        <m:accPr>
                          <m:chr m:val="̂"/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𝑦</m:t>
                          </m:r>
                        </m:e>
                      </m:acc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36" name="Oval 1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069" y="2315287"/>
                <a:ext cx="355601" cy="355600"/>
              </a:xfrm>
              <a:prstGeom prst="ellipse">
                <a:avLst/>
              </a:prstGeom>
              <a:blipFill rotWithShape="0">
                <a:blip r:embed="rId22"/>
                <a:stretch>
                  <a:fillRect l="-10345"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7" name="Straight Arrow Connector 136"/>
          <p:cNvCxnSpPr>
            <a:stCxn id="134" idx="6"/>
            <a:endCxn id="136" idx="2"/>
          </p:cNvCxnSpPr>
          <p:nvPr/>
        </p:nvCxnSpPr>
        <p:spPr>
          <a:xfrm>
            <a:off x="5274784" y="2493087"/>
            <a:ext cx="301285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/>
              <p:cNvSpPr txBox="1"/>
              <p:nvPr/>
            </p:nvSpPr>
            <p:spPr>
              <a:xfrm>
                <a:off x="3912611" y="2007419"/>
                <a:ext cx="258211" cy="2102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38" name="TextBox 1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2611" y="2007419"/>
                <a:ext cx="258211" cy="210250"/>
              </a:xfrm>
              <a:prstGeom prst="rect">
                <a:avLst/>
              </a:prstGeom>
              <a:blipFill rotWithShape="0">
                <a:blip r:embed="rId23"/>
                <a:stretch>
                  <a:fillRect l="-9524" r="-7143" b="-1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3907716" y="2553461"/>
                <a:ext cx="258211" cy="2105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7716" y="2553461"/>
                <a:ext cx="258211" cy="210570"/>
              </a:xfrm>
              <a:prstGeom prst="rect">
                <a:avLst/>
              </a:prstGeom>
              <a:blipFill rotWithShape="0">
                <a:blip r:embed="rId24"/>
                <a:stretch>
                  <a:fillRect l="-9524" r="-7143" b="-205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Oval 140"/>
              <p:cNvSpPr/>
              <p:nvPr/>
            </p:nvSpPr>
            <p:spPr>
              <a:xfrm>
                <a:off x="3498373" y="2001690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41" name="Oval 1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373" y="2001690"/>
                <a:ext cx="355601" cy="355600"/>
              </a:xfrm>
              <a:prstGeom prst="ellipse">
                <a:avLst/>
              </a:prstGeom>
              <a:blipFill rotWithShape="0">
                <a:blip r:embed="rId25"/>
                <a:stretch>
                  <a:fillRect l="-20690" t="-61017" r="-10345" b="-796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Oval 141"/>
              <p:cNvSpPr/>
              <p:nvPr/>
            </p:nvSpPr>
            <p:spPr>
              <a:xfrm>
                <a:off x="3498629" y="2720050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42" name="Oval 1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629" y="2720050"/>
                <a:ext cx="355601" cy="355600"/>
              </a:xfrm>
              <a:prstGeom prst="ellipse">
                <a:avLst/>
              </a:prstGeom>
              <a:blipFill rotWithShape="0">
                <a:blip r:embed="rId26"/>
                <a:stretch>
                  <a:fillRect l="-20690" t="-61017" r="-12069" b="-796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3" name="Straight Arrow Connector 142"/>
          <p:cNvCxnSpPr>
            <a:stCxn id="141" idx="6"/>
            <a:endCxn id="131" idx="1"/>
          </p:cNvCxnSpPr>
          <p:nvPr/>
        </p:nvCxnSpPr>
        <p:spPr>
          <a:xfrm>
            <a:off x="3853974" y="2179490"/>
            <a:ext cx="464165" cy="181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3129932" y="1588442"/>
            <a:ext cx="10924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Hidden layer</a:t>
            </a:r>
          </a:p>
        </p:txBody>
      </p:sp>
    </p:spTree>
    <p:extLst>
      <p:ext uri="{BB962C8B-B14F-4D97-AF65-F5344CB8AC3E}">
        <p14:creationId xmlns:p14="http://schemas.microsoft.com/office/powerpoint/2010/main" val="51841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Multi-layer Perceptron</a:t>
            </a:r>
            <a:endParaRPr lang="en-GB" sz="1400" b="0" dirty="0">
              <a:latin typeface="+mn-lt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Perceptron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pPr/>
              <a:t>12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758824" y="1703895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24" y="1703895"/>
                <a:ext cx="355601" cy="355600"/>
              </a:xfrm>
              <a:prstGeom prst="ellipse">
                <a:avLst/>
              </a:prstGeom>
              <a:blipFill rotWithShape="0">
                <a:blip r:embed="rId3"/>
                <a:stretch>
                  <a:fillRect l="-13559"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755775" y="2193499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75" y="2193499"/>
                <a:ext cx="355601" cy="355600"/>
              </a:xfrm>
              <a:prstGeom prst="ellipse">
                <a:avLst/>
              </a:prstGeom>
              <a:blipFill rotWithShape="0">
                <a:blip r:embed="rId4"/>
                <a:stretch>
                  <a:fillRect l="-15517"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755774" y="3050000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74" y="3050000"/>
                <a:ext cx="355601" cy="355600"/>
              </a:xfrm>
              <a:prstGeom prst="ellipse">
                <a:avLst/>
              </a:prstGeom>
              <a:blipFill rotWithShape="0">
                <a:blip r:embed="rId5"/>
                <a:stretch>
                  <a:fillRect l="-15517" t="-61017" b="-796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>
            <a:stCxn id="6" idx="5"/>
            <a:endCxn id="141" idx="1"/>
          </p:cNvCxnSpPr>
          <p:nvPr/>
        </p:nvCxnSpPr>
        <p:spPr>
          <a:xfrm>
            <a:off x="1062348" y="2007419"/>
            <a:ext cx="961667" cy="52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6"/>
            <a:endCxn id="141" idx="2"/>
          </p:cNvCxnSpPr>
          <p:nvPr/>
        </p:nvCxnSpPr>
        <p:spPr>
          <a:xfrm flipV="1">
            <a:off x="1111376" y="2185548"/>
            <a:ext cx="860562" cy="185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7"/>
            <a:endCxn id="141" idx="3"/>
          </p:cNvCxnSpPr>
          <p:nvPr/>
        </p:nvCxnSpPr>
        <p:spPr>
          <a:xfrm flipV="1">
            <a:off x="1059298" y="2311272"/>
            <a:ext cx="964717" cy="790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4750308" y="1059792"/>
                <a:ext cx="3552825" cy="3377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altLang="zh-CN" sz="1400" dirty="0">
                    <a:latin typeface="Cambria Math" charset="0"/>
                  </a:rPr>
                  <a:t>Approximate some function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l-NL" altLang="zh-CN" sz="14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fr-FR" altLang="zh-CN" sz="1400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acc>
                    <m:r>
                      <a:rPr lang="nl-NL" altLang="zh-CN" sz="1400" i="1">
                        <a:latin typeface="Cambria Math" charset="0"/>
                      </a:rPr>
                      <m:t>=</m:t>
                    </m:r>
                    <m:r>
                      <a:rPr lang="nl-NL" altLang="zh-CN" sz="1400" i="1">
                        <a:latin typeface="Cambria Math" charset="0"/>
                      </a:rPr>
                      <m:t>𝑓</m:t>
                    </m:r>
                    <m:r>
                      <a:rPr lang="nl-NL" altLang="zh-CN" sz="1400" i="1">
                        <a:latin typeface="Cambria Math" charset="0"/>
                      </a:rPr>
                      <m:t>(</m:t>
                    </m:r>
                    <m:r>
                      <a:rPr lang="nl-NL" altLang="zh-CN" sz="1400" b="1" i="1">
                        <a:latin typeface="Cambria Math" charset="0"/>
                      </a:rPr>
                      <m:t>𝒙</m:t>
                    </m:r>
                    <m:r>
                      <a:rPr lang="nl-NL" altLang="zh-CN" sz="1400" i="1">
                        <a:latin typeface="Cambria Math" charset="0"/>
                      </a:rPr>
                      <m:t>)</m:t>
                    </m:r>
                  </m:oMath>
                </a14:m>
                <a:endParaRPr lang="en-GB" altLang="zh-CN" sz="1400" dirty="0">
                  <a:latin typeface="Cambria Math" charset="0"/>
                </a:endParaRPr>
              </a:p>
              <a:p>
                <a:endParaRPr lang="en-GB" altLang="zh-CN" sz="1400" i="1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altLang="zh-CN" sz="1400" b="1" i="1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nl-NL" altLang="zh-CN" sz="1400" b="1" i="1">
                              <a:latin typeface="Cambria Math" charset="0"/>
                            </a:rPr>
                            <m:t>𝒚</m:t>
                          </m:r>
                        </m:e>
                      </m:acc>
                      <m:r>
                        <a:rPr lang="nl-NL" altLang="zh-CN" sz="1400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nl-NL" altLang="zh-CN" sz="14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nl-NL" altLang="zh-CN" sz="1400" i="1">
                              <a:latin typeface="Cambria Math" charset="0"/>
                            </a:rPr>
                            <m:t>𝑓</m:t>
                          </m:r>
                        </m:e>
                        <m:sup>
                          <m:r>
                            <a:rPr lang="nl-NL" altLang="zh-CN" sz="1400" i="1">
                              <a:latin typeface="Cambria Math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nl-NL" altLang="zh-CN" sz="1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nl-NL" altLang="zh-CN" sz="1400" b="1" i="1">
                              <a:latin typeface="Cambria Math" charset="0"/>
                            </a:rPr>
                            <m:t>𝒙</m:t>
                          </m:r>
                          <m:r>
                            <a:rPr lang="nl-NL" altLang="zh-CN" sz="1400" i="1">
                              <a:latin typeface="Cambria Math" charset="0"/>
                            </a:rPr>
                            <m:t>;</m:t>
                          </m:r>
                          <m:r>
                            <a:rPr lang="fr-FR" altLang="zh-CN" sz="14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  <m:r>
                            <a:rPr lang="nl-NL" altLang="zh-CN" sz="1400" i="1" smtClean="0"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nl-NL" altLang="zh-CN" sz="1400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nl-NL" altLang="zh-CN" sz="14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nl-NL" altLang="zh-CN" sz="1400" i="1">
                              <a:latin typeface="Cambria Math" charset="0"/>
                            </a:rPr>
                            <m:t>𝑓</m:t>
                          </m:r>
                        </m:e>
                        <m:sup>
                          <m:r>
                            <a:rPr lang="nl-NL" altLang="zh-CN" sz="1400" i="1">
                              <a:latin typeface="Cambria Math" charset="0"/>
                            </a:rPr>
                            <m:t>1</m:t>
                          </m:r>
                        </m:sup>
                      </m:sSup>
                      <m:d>
                        <m:dPr>
                          <m:ctrlPr>
                            <a:rPr lang="nl-NL" altLang="zh-CN" sz="1400" i="1"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nl-NL" altLang="zh-CN" sz="14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nl-NL" altLang="zh-CN" sz="1400" i="1">
                                  <a:latin typeface="Cambria Math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nl-NL" altLang="zh-CN" sz="14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nl-NL" altLang="zh-CN" sz="1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nl-NL" altLang="zh-CN" sz="1400" i="1">
                                  <a:latin typeface="Cambria Math" charset="0"/>
                                </a:rPr>
                                <m:t>⋯</m:t>
                              </m:r>
                              <m:sSup>
                                <m:sSupPr>
                                  <m:ctrlPr>
                                    <a:rPr lang="nl-NL" altLang="zh-CN" sz="140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altLang="zh-CN" sz="1400" i="1">
                                      <a:latin typeface="Cambria Math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nl-NL" altLang="zh-CN" sz="1400" i="1">
                                      <a:latin typeface="Cambria Math" charset="0"/>
                                    </a:rPr>
                                    <m:t>𝑛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nl-NL" altLang="zh-CN" sz="1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nl-NL" altLang="zh-CN" sz="1400" b="1" i="1">
                                      <a:latin typeface="Cambria Math" charset="0"/>
                                    </a:rPr>
                                    <m:t>𝒙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GB" sz="1400" dirty="0"/>
              </a:p>
              <a:p>
                <a:pPr algn="ctr"/>
                <a:endParaRPr lang="en-GB" sz="1400" dirty="0"/>
              </a:p>
              <a:p>
                <a:pPr algn="ctr"/>
                <a:r>
                  <a:rPr lang="en-GB" sz="1400" dirty="0"/>
                  <a:t>Each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14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nl-NL" altLang="zh-CN" sz="1400" i="1">
                            <a:latin typeface="Cambria Math" charset="0"/>
                          </a:rPr>
                          <m:t>𝑓</m:t>
                        </m:r>
                      </m:e>
                      <m:sup>
                        <m:r>
                          <a:rPr lang="nl-NL" altLang="zh-CN" sz="1400" i="1">
                            <a:latin typeface="Cambria Math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 sz="1400" dirty="0"/>
                  <a:t> is a layer of neurons</a:t>
                </a:r>
                <a:endParaRPr lang="en-GB" dirty="0"/>
              </a:p>
              <a:p>
                <a:pPr algn="ctr"/>
                <a:endParaRPr lang="en-GB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altLang="zh-CN" sz="1400" b="1" i="1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nl-NL" altLang="zh-CN" sz="1400" b="1" i="1">
                              <a:latin typeface="Cambria Math" charset="0"/>
                            </a:rPr>
                            <m:t>𝒚</m:t>
                          </m:r>
                        </m:e>
                      </m:acc>
                      <m:r>
                        <a:rPr lang="nl-NL" altLang="zh-CN" sz="1400" i="1">
                          <a:latin typeface="Cambria Math" charset="0"/>
                        </a:rPr>
                        <m:t>=</m:t>
                      </m:r>
                      <m:r>
                        <a:rPr lang="nl-NL" altLang="zh-CN" sz="1400" i="1">
                          <a:latin typeface="Cambria Math" charset="0"/>
                        </a:rPr>
                        <m:t>𝑔</m:t>
                      </m:r>
                      <m:r>
                        <a:rPr lang="nl-NL" altLang="zh-CN" sz="1400" i="1">
                          <a:latin typeface="Cambria Math" charset="0"/>
                        </a:rPr>
                        <m:t>(</m:t>
                      </m:r>
                      <m:sSup>
                        <m:sSupPr>
                          <m:ctrlPr>
                            <a:rPr lang="nl-NL" altLang="zh-CN" sz="14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nl-NL" altLang="zh-CN" sz="1400" b="1" i="1">
                              <a:latin typeface="Cambria Math" charset="0"/>
                            </a:rPr>
                            <m:t>𝑾</m:t>
                          </m:r>
                        </m:e>
                        <m:sup>
                          <m:r>
                            <a:rPr lang="nl-NL" altLang="zh-CN" sz="1400" i="1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nl-NL" altLang="zh-CN" sz="1400" i="1"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mr-IN" altLang="zh-CN" sz="1400" i="1"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nl-NL" altLang="zh-CN" sz="14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nl-NL" altLang="zh-CN" sz="1400" b="1" i="1">
                                  <a:latin typeface="Cambria Math" charset="0"/>
                                </a:rPr>
                                <m:t>𝑾</m:t>
                              </m:r>
                            </m:e>
                            <m:sup>
                              <m:r>
                                <a:rPr lang="nl-NL" altLang="zh-CN" sz="1400" i="0">
                                  <a:latin typeface="Cambria Math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fr-FR" altLang="zh-CN" sz="1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nl-NL" altLang="zh-CN" sz="1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GB" sz="1400" dirty="0"/>
              </a:p>
              <a:p>
                <a:pPr algn="ctr"/>
                <a:endParaRPr lang="en-GB" sz="1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p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nl-NL" sz="1400" i="1">
                          <a:latin typeface="Cambria Math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1400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1400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</m:sub>
                                  <m:sup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fr-FR" sz="14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2,0</m:t>
                                    </m:r>
                                  </m:sub>
                                  <m:sup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2,1</m:t>
                                    </m:r>
                                  </m:sub>
                                  <m:sup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fr-FR" sz="1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2,</m:t>
                                    </m:r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r>
                        <a:rPr lang="fr-FR" sz="1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nl-NL" sz="1400" b="1" i="1">
                          <a:latin typeface="Cambria Math" charset="0"/>
                        </a:rPr>
                        <m:t>𝒙</m:t>
                      </m:r>
                      <m:r>
                        <a:rPr lang="nl-NL" sz="1400" i="1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1400" i="1">
                              <a:latin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nl-NL" sz="1400" i="1">
                                  <a:latin typeface="Cambria Math" charset="0"/>
                                </a:rPr>
                              </m:ctrlPr>
                            </m:eqArrPr>
                            <m:e>
                              <m:r>
                                <a:rPr lang="nl-NL" sz="1400" i="1">
                                  <a:latin typeface="Cambria Math" charset="0"/>
                                </a:rPr>
                                <m:t>1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nl-NL" sz="1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14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1400" i="1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nl-NL" sz="1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14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1400" i="1"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nl-NL" sz="1400" i="1">
                                  <a:latin typeface="Cambria Math" charset="0"/>
                                </a:rPr>
                                <m:t>⋮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nl-NL" sz="1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14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1400" i="1"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GB" sz="1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p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400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1400" dirty="0"/>
              </a:p>
              <a:p>
                <a:pPr algn="ctr"/>
                <a:endParaRPr lang="en-GB" sz="14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0308" y="1059792"/>
                <a:ext cx="3552825" cy="33772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29438" y="2680605"/>
                <a:ext cx="2082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⋮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438" y="2680605"/>
                <a:ext cx="208274" cy="30008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Oval 61"/>
              <p:cNvSpPr/>
              <p:nvPr/>
            </p:nvSpPr>
            <p:spPr>
              <a:xfrm>
                <a:off x="758825" y="1208818"/>
                <a:ext cx="355601" cy="355600"/>
              </a:xfrm>
              <a:prstGeom prst="ellipse">
                <a:avLst/>
              </a:prstGeom>
              <a:solidFill>
                <a:srgbClr val="9EE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  <m:r>
                        <a:rPr lang="nl-NL" i="1" smtClean="0"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2" name="Oval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25" y="1208818"/>
                <a:ext cx="355601" cy="355600"/>
              </a:xfrm>
              <a:prstGeom prst="ellipse">
                <a:avLst/>
              </a:prstGeom>
              <a:blipFill rotWithShape="0">
                <a:blip r:embed="rId8"/>
                <a:stretch>
                  <a:fillRect t="-61017" b="-796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/>
          <p:cNvCxnSpPr>
            <a:stCxn id="62" idx="5"/>
            <a:endCxn id="141" idx="0"/>
          </p:cNvCxnSpPr>
          <p:nvPr/>
        </p:nvCxnSpPr>
        <p:spPr>
          <a:xfrm>
            <a:off x="1062349" y="1512342"/>
            <a:ext cx="1087390" cy="495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1167517" y="1802772"/>
                <a:ext cx="337208" cy="216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nl-NL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517" y="1802772"/>
                <a:ext cx="337208" cy="216854"/>
              </a:xfrm>
              <a:prstGeom prst="rect">
                <a:avLst/>
              </a:prstGeom>
              <a:blipFill rotWithShape="0">
                <a:blip r:embed="rId9"/>
                <a:stretch>
                  <a:fillRect l="-7273" r="-5455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1523883" y="2986331"/>
                <a:ext cx="351443" cy="216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nl-NL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883" y="2986331"/>
                <a:ext cx="351443" cy="216854"/>
              </a:xfrm>
              <a:prstGeom prst="rect">
                <a:avLst/>
              </a:prstGeom>
              <a:blipFill rotWithShape="0">
                <a:blip r:embed="rId10"/>
                <a:stretch>
                  <a:fillRect l="-6897" r="-3448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1170573" y="2726561"/>
                <a:ext cx="351443" cy="216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lang="nl-NL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573" y="2726561"/>
                <a:ext cx="351443" cy="216854"/>
              </a:xfrm>
              <a:prstGeom prst="rect">
                <a:avLst/>
              </a:prstGeom>
              <a:blipFill rotWithShape="0">
                <a:blip r:embed="rId11"/>
                <a:stretch>
                  <a:fillRect l="-6897" r="-3448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1163478" y="1384094"/>
                <a:ext cx="341247" cy="216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0,1</m:t>
                          </m:r>
                        </m:sub>
                      </m:sSub>
                    </m:oMath>
                  </m:oMathPara>
                </a14:m>
                <a:endParaRPr lang="nl-NL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478" y="1384094"/>
                <a:ext cx="341247" cy="216854"/>
              </a:xfrm>
              <a:prstGeom prst="rect">
                <a:avLst/>
              </a:prstGeom>
              <a:blipFill rotWithShape="0">
                <a:blip r:embed="rId12"/>
                <a:stretch>
                  <a:fillRect l="-7143" r="-3571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1537421" y="2077241"/>
                <a:ext cx="341247" cy="216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0,2</m:t>
                          </m:r>
                        </m:sub>
                      </m:sSub>
                    </m:oMath>
                  </m:oMathPara>
                </a14:m>
                <a:endParaRPr lang="nl-NL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421" y="2077241"/>
                <a:ext cx="341247" cy="216854"/>
              </a:xfrm>
              <a:prstGeom prst="rect">
                <a:avLst/>
              </a:prstGeom>
              <a:blipFill rotWithShape="0">
                <a:blip r:embed="rId13"/>
                <a:stretch>
                  <a:fillRect l="-7143" r="-3571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Straight Arrow Connector 80"/>
          <p:cNvCxnSpPr>
            <a:stCxn id="62" idx="5"/>
            <a:endCxn id="142" idx="0"/>
          </p:cNvCxnSpPr>
          <p:nvPr/>
        </p:nvCxnSpPr>
        <p:spPr>
          <a:xfrm>
            <a:off x="1062349" y="1512342"/>
            <a:ext cx="1087390" cy="120572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6" idx="5"/>
            <a:endCxn id="142" idx="1"/>
          </p:cNvCxnSpPr>
          <p:nvPr/>
        </p:nvCxnSpPr>
        <p:spPr>
          <a:xfrm>
            <a:off x="1062348" y="2007419"/>
            <a:ext cx="961667" cy="76272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7" idx="5"/>
            <a:endCxn id="142" idx="2"/>
          </p:cNvCxnSpPr>
          <p:nvPr/>
        </p:nvCxnSpPr>
        <p:spPr>
          <a:xfrm>
            <a:off x="1059299" y="2497023"/>
            <a:ext cx="912639" cy="39884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8" idx="6"/>
            <a:endCxn id="142" idx="3"/>
          </p:cNvCxnSpPr>
          <p:nvPr/>
        </p:nvCxnSpPr>
        <p:spPr>
          <a:xfrm flipV="1">
            <a:off x="1111375" y="3021595"/>
            <a:ext cx="912640" cy="20620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/>
              <p:cNvSpPr txBox="1"/>
              <p:nvPr/>
            </p:nvSpPr>
            <p:spPr>
              <a:xfrm>
                <a:off x="1526722" y="2622522"/>
                <a:ext cx="341247" cy="216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2,2</m:t>
                          </m:r>
                        </m:sub>
                      </m:sSub>
                    </m:oMath>
                  </m:oMathPara>
                </a14:m>
                <a:endParaRPr lang="nl-NL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8" name="TextBox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722" y="2622522"/>
                <a:ext cx="341247" cy="216854"/>
              </a:xfrm>
              <a:prstGeom prst="rect">
                <a:avLst/>
              </a:prstGeom>
              <a:blipFill rotWithShape="0">
                <a:blip r:embed="rId14"/>
                <a:stretch>
                  <a:fillRect l="-7143" r="-3571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1535692" y="2307113"/>
                <a:ext cx="337208" cy="216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nl-NL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92" y="2307113"/>
                <a:ext cx="337208" cy="216854"/>
              </a:xfrm>
              <a:prstGeom prst="rect">
                <a:avLst/>
              </a:prstGeom>
              <a:blipFill rotWithShape="0">
                <a:blip r:embed="rId15"/>
                <a:stretch>
                  <a:fillRect l="-7273" r="-5455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/>
              <p:cNvSpPr txBox="1"/>
              <p:nvPr/>
            </p:nvSpPr>
            <p:spPr>
              <a:xfrm>
                <a:off x="1172058" y="2077241"/>
                <a:ext cx="341247" cy="216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2,1</m:t>
                          </m:r>
                        </m:sub>
                      </m:sSub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10" name="TextBox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058" y="2077241"/>
                <a:ext cx="341247" cy="216854"/>
              </a:xfrm>
              <a:prstGeom prst="rect">
                <a:avLst/>
              </a:prstGeom>
              <a:blipFill rotWithShape="0">
                <a:blip r:embed="rId16"/>
                <a:stretch>
                  <a:fillRect l="-7143" r="-3571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3" name="Straight Arrow Connector 132"/>
          <p:cNvCxnSpPr>
            <a:stCxn id="142" idx="6"/>
            <a:endCxn id="136" idx="3"/>
          </p:cNvCxnSpPr>
          <p:nvPr/>
        </p:nvCxnSpPr>
        <p:spPr>
          <a:xfrm flipV="1">
            <a:off x="2327539" y="2663291"/>
            <a:ext cx="915274" cy="232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Oval 135"/>
              <p:cNvSpPr/>
              <p:nvPr/>
            </p:nvSpPr>
            <p:spPr>
              <a:xfrm>
                <a:off x="3190736" y="2359767"/>
                <a:ext cx="355601" cy="355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acc>
                        <m:accPr>
                          <m:chr m:val="̂"/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𝑦</m:t>
                          </m:r>
                        </m:e>
                      </m:acc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36" name="Oval 1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0736" y="2359767"/>
                <a:ext cx="355601" cy="355600"/>
              </a:xfrm>
              <a:prstGeom prst="ellipse">
                <a:avLst/>
              </a:prstGeom>
              <a:blipFill rotWithShape="0">
                <a:blip r:embed="rId17"/>
                <a:stretch>
                  <a:fillRect l="-8475" t="-62069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/>
              <p:cNvSpPr txBox="1"/>
              <p:nvPr/>
            </p:nvSpPr>
            <p:spPr>
              <a:xfrm>
                <a:off x="2560719" y="2059541"/>
                <a:ext cx="258211" cy="2102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38" name="TextBox 1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719" y="2059541"/>
                <a:ext cx="258211" cy="210250"/>
              </a:xfrm>
              <a:prstGeom prst="rect">
                <a:avLst/>
              </a:prstGeom>
              <a:blipFill rotWithShape="0">
                <a:blip r:embed="rId18"/>
                <a:stretch>
                  <a:fillRect l="-9524" r="-7143" b="-205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2560719" y="2537567"/>
                <a:ext cx="258211" cy="2105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719" y="2537567"/>
                <a:ext cx="258211" cy="210570"/>
              </a:xfrm>
              <a:prstGeom prst="rect">
                <a:avLst/>
              </a:prstGeom>
              <a:blipFill rotWithShape="0">
                <a:blip r:embed="rId19"/>
                <a:stretch>
                  <a:fillRect l="-9524" r="-7143" b="-1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Oval 140"/>
              <p:cNvSpPr/>
              <p:nvPr/>
            </p:nvSpPr>
            <p:spPr>
              <a:xfrm>
                <a:off x="1971938" y="2007748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41" name="Oval 1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938" y="2007748"/>
                <a:ext cx="355601" cy="355600"/>
              </a:xfrm>
              <a:prstGeom prst="ellipse">
                <a:avLst/>
              </a:prstGeom>
              <a:blipFill rotWithShape="0">
                <a:blip r:embed="rId20"/>
                <a:stretch>
                  <a:fillRect l="-18644" t="-61017" r="-10169" b="-796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Oval 141"/>
              <p:cNvSpPr/>
              <p:nvPr/>
            </p:nvSpPr>
            <p:spPr>
              <a:xfrm>
                <a:off x="1971938" y="2718071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42" name="Oval 1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938" y="2718071"/>
                <a:ext cx="355601" cy="355600"/>
              </a:xfrm>
              <a:prstGeom prst="ellipse">
                <a:avLst/>
              </a:prstGeom>
              <a:blipFill rotWithShape="0">
                <a:blip r:embed="rId21"/>
                <a:stretch>
                  <a:fillRect l="-20339" t="-63793" r="-10169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3" name="Straight Arrow Connector 142"/>
          <p:cNvCxnSpPr>
            <a:stCxn id="141" idx="6"/>
            <a:endCxn id="136" idx="1"/>
          </p:cNvCxnSpPr>
          <p:nvPr/>
        </p:nvCxnSpPr>
        <p:spPr>
          <a:xfrm>
            <a:off x="2327539" y="2185548"/>
            <a:ext cx="915274" cy="2262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1603497" y="3458684"/>
            <a:ext cx="10924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Hidden layer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818930" y="3458684"/>
            <a:ext cx="10924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Output layer</a:t>
            </a:r>
            <a:endParaRPr lang="en-GB" dirty="0"/>
          </a:p>
        </p:txBody>
      </p:sp>
      <p:sp>
        <p:nvSpPr>
          <p:cNvPr id="70" name="TextBox 69"/>
          <p:cNvSpPr txBox="1"/>
          <p:nvPr/>
        </p:nvSpPr>
        <p:spPr>
          <a:xfrm>
            <a:off x="387333" y="3458684"/>
            <a:ext cx="10924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Input layer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540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Multi-layer Perceptron</a:t>
            </a:r>
            <a:endParaRPr lang="en-GB" sz="1400" b="0" dirty="0">
              <a:latin typeface="+mn-lt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Perceptron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pPr/>
              <a:t>13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758824" y="1703895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24" y="1703895"/>
                <a:ext cx="355601" cy="355600"/>
              </a:xfrm>
              <a:prstGeom prst="ellipse">
                <a:avLst/>
              </a:prstGeom>
              <a:blipFill rotWithShape="0">
                <a:blip r:embed="rId3"/>
                <a:stretch>
                  <a:fillRect l="-13559"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755775" y="2193499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75" y="2193499"/>
                <a:ext cx="355601" cy="355600"/>
              </a:xfrm>
              <a:prstGeom prst="ellipse">
                <a:avLst/>
              </a:prstGeom>
              <a:blipFill rotWithShape="0">
                <a:blip r:embed="rId4"/>
                <a:stretch>
                  <a:fillRect l="-15517"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755774" y="3050000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74" y="3050000"/>
                <a:ext cx="355601" cy="355600"/>
              </a:xfrm>
              <a:prstGeom prst="ellipse">
                <a:avLst/>
              </a:prstGeom>
              <a:blipFill rotWithShape="0">
                <a:blip r:embed="rId5"/>
                <a:stretch>
                  <a:fillRect l="-15517" t="-61017" b="-796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4678680" y="1059792"/>
                <a:ext cx="3697605" cy="3592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altLang="zh-CN" sz="1400" dirty="0">
                    <a:latin typeface="Cambria Math" charset="0"/>
                  </a:rPr>
                  <a:t>Approximate some function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l-NL" altLang="zh-CN" sz="14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fr-FR" altLang="zh-CN" sz="1400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acc>
                    <m:r>
                      <a:rPr lang="nl-NL" altLang="zh-CN" sz="1400" i="1">
                        <a:latin typeface="Cambria Math" charset="0"/>
                      </a:rPr>
                      <m:t>=</m:t>
                    </m:r>
                    <m:r>
                      <a:rPr lang="nl-NL" altLang="zh-CN" sz="1400" i="1">
                        <a:latin typeface="Cambria Math" charset="0"/>
                      </a:rPr>
                      <m:t>𝑓</m:t>
                    </m:r>
                    <m:r>
                      <a:rPr lang="nl-NL" altLang="zh-CN" sz="1400" i="1">
                        <a:latin typeface="Cambria Math" charset="0"/>
                      </a:rPr>
                      <m:t>(</m:t>
                    </m:r>
                    <m:r>
                      <a:rPr lang="nl-NL" altLang="zh-CN" sz="1400" b="1" i="1">
                        <a:latin typeface="Cambria Math" charset="0"/>
                      </a:rPr>
                      <m:t>𝒙</m:t>
                    </m:r>
                    <m:r>
                      <a:rPr lang="nl-NL" altLang="zh-CN" sz="1400" i="1">
                        <a:latin typeface="Cambria Math" charset="0"/>
                      </a:rPr>
                      <m:t>)</m:t>
                    </m:r>
                  </m:oMath>
                </a14:m>
                <a:endParaRPr lang="en-GB" altLang="zh-CN" sz="1400" dirty="0">
                  <a:latin typeface="Cambria Math" charset="0"/>
                </a:endParaRPr>
              </a:p>
              <a:p>
                <a:endParaRPr lang="en-GB" altLang="zh-CN" sz="1400" i="1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altLang="zh-CN" sz="1400" b="1" i="1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nl-NL" altLang="zh-CN" sz="1400" b="1" i="1">
                              <a:latin typeface="Cambria Math" charset="0"/>
                            </a:rPr>
                            <m:t>𝒚</m:t>
                          </m:r>
                        </m:e>
                      </m:acc>
                      <m:r>
                        <a:rPr lang="nl-NL" altLang="zh-CN" sz="1400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nl-NL" altLang="zh-CN" sz="14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nl-NL" altLang="zh-CN" sz="1400" i="1">
                              <a:latin typeface="Cambria Math" charset="0"/>
                            </a:rPr>
                            <m:t>𝑓</m:t>
                          </m:r>
                        </m:e>
                        <m:sup>
                          <m:r>
                            <a:rPr lang="nl-NL" altLang="zh-CN" sz="1400" i="1">
                              <a:latin typeface="Cambria Math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nl-NL" altLang="zh-CN" sz="1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nl-NL" altLang="zh-CN" sz="1400" b="1" i="1">
                              <a:latin typeface="Cambria Math" charset="0"/>
                            </a:rPr>
                            <m:t>𝒙</m:t>
                          </m:r>
                          <m:r>
                            <a:rPr lang="nl-NL" altLang="zh-CN" sz="1400" i="1">
                              <a:latin typeface="Cambria Math" charset="0"/>
                            </a:rPr>
                            <m:t>;</m:t>
                          </m:r>
                          <m:r>
                            <a:rPr lang="fr-FR" altLang="zh-CN" sz="14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  <m:r>
                            <a:rPr lang="nl-NL" altLang="zh-CN" sz="1400" i="1" smtClean="0"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nl-NL" altLang="zh-CN" sz="1400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nl-NL" altLang="zh-CN" sz="14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nl-NL" altLang="zh-CN" sz="1400" i="1">
                              <a:latin typeface="Cambria Math" charset="0"/>
                            </a:rPr>
                            <m:t>𝑓</m:t>
                          </m:r>
                        </m:e>
                        <m:sup>
                          <m:r>
                            <a:rPr lang="nl-NL" altLang="zh-CN" sz="1400" i="1">
                              <a:latin typeface="Cambria Math" charset="0"/>
                            </a:rPr>
                            <m:t>1</m:t>
                          </m:r>
                        </m:sup>
                      </m:sSup>
                      <m:d>
                        <m:dPr>
                          <m:ctrlPr>
                            <a:rPr lang="nl-NL" altLang="zh-CN" sz="1400" i="1"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nl-NL" altLang="zh-CN" sz="14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nl-NL" altLang="zh-CN" sz="1400" i="1">
                                  <a:latin typeface="Cambria Math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nl-NL" altLang="zh-CN" sz="14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nl-NL" altLang="zh-CN" sz="1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nl-NL" altLang="zh-CN" sz="1400" i="1">
                                  <a:latin typeface="Cambria Math" charset="0"/>
                                </a:rPr>
                                <m:t>⋯</m:t>
                              </m:r>
                              <m:sSup>
                                <m:sSupPr>
                                  <m:ctrlPr>
                                    <a:rPr lang="nl-NL" altLang="zh-CN" sz="140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altLang="zh-CN" sz="1400" i="1">
                                      <a:latin typeface="Cambria Math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nl-NL" altLang="zh-CN" sz="1400" i="1">
                                      <a:latin typeface="Cambria Math" charset="0"/>
                                    </a:rPr>
                                    <m:t>𝑛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nl-NL" altLang="zh-CN" sz="1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nl-NL" altLang="zh-CN" sz="1400" b="1" i="1">
                                      <a:latin typeface="Cambria Math" charset="0"/>
                                    </a:rPr>
                                    <m:t>𝒙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GB" sz="1400" dirty="0"/>
              </a:p>
              <a:p>
                <a:pPr algn="ctr"/>
                <a:endParaRPr lang="en-GB" sz="1400" dirty="0"/>
              </a:p>
              <a:p>
                <a:pPr algn="ctr"/>
                <a:r>
                  <a:rPr lang="en-GB" sz="1400" dirty="0"/>
                  <a:t>Each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14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nl-NL" altLang="zh-CN" sz="1400" i="1">
                            <a:latin typeface="Cambria Math" charset="0"/>
                          </a:rPr>
                          <m:t>𝑓</m:t>
                        </m:r>
                      </m:e>
                      <m:sup>
                        <m:r>
                          <a:rPr lang="nl-NL" altLang="zh-CN" sz="1400" i="1">
                            <a:latin typeface="Cambria Math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 sz="1400" dirty="0"/>
                  <a:t> is a layer of neurons</a:t>
                </a:r>
              </a:p>
              <a:p>
                <a:pPr algn="ctr"/>
                <a:endParaRPr lang="en-GB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altLang="zh-CN" sz="1400" b="1" i="1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nl-NL" altLang="zh-CN" sz="1400" b="1" i="1">
                              <a:latin typeface="Cambria Math" charset="0"/>
                            </a:rPr>
                            <m:t>𝒚</m:t>
                          </m:r>
                        </m:e>
                      </m:acc>
                      <m:r>
                        <a:rPr lang="nl-NL" altLang="zh-CN" sz="1400" i="1">
                          <a:latin typeface="Cambria Math" charset="0"/>
                        </a:rPr>
                        <m:t>=</m:t>
                      </m:r>
                      <m:r>
                        <a:rPr lang="nl-NL" altLang="zh-CN" sz="1400" i="1">
                          <a:latin typeface="Cambria Math" charset="0"/>
                        </a:rPr>
                        <m:t>𝑔</m:t>
                      </m:r>
                      <m:r>
                        <a:rPr lang="nl-NL" altLang="zh-CN" sz="1400" i="1">
                          <a:latin typeface="Cambria Math" charset="0"/>
                        </a:rPr>
                        <m:t>(</m:t>
                      </m:r>
                      <m:sSup>
                        <m:sSupPr>
                          <m:ctrlPr>
                            <a:rPr lang="nl-NL" altLang="zh-CN" sz="14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nl-NL" altLang="zh-CN" sz="1400" b="1" i="1">
                              <a:latin typeface="Cambria Math" charset="0"/>
                            </a:rPr>
                            <m:t>𝑾</m:t>
                          </m:r>
                        </m:e>
                        <m:sup>
                          <m:r>
                            <a:rPr lang="nl-NL" altLang="zh-CN" sz="1400" i="1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nl-NL" altLang="zh-CN" sz="1400" i="1"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mr-IN" altLang="zh-CN" sz="1400" i="1"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nl-NL" altLang="zh-CN" sz="14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nl-NL" altLang="zh-CN" sz="1400" b="1" i="1">
                                  <a:latin typeface="Cambria Math" charset="0"/>
                                </a:rPr>
                                <m:t>𝑾</m:t>
                              </m:r>
                            </m:e>
                            <m:sup>
                              <m:r>
                                <a:rPr lang="nl-NL" altLang="zh-CN" sz="1400" i="1">
                                  <a:latin typeface="Cambria Math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fr-FR" altLang="zh-CN" sz="1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nl-NL" altLang="zh-CN" sz="1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GB" sz="1400" dirty="0"/>
              </a:p>
              <a:p>
                <a:pPr algn="ctr"/>
                <a:endParaRPr lang="en-GB" sz="1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p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nl-NL" sz="1400" i="1">
                          <a:latin typeface="Cambria Math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1400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1400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</m:sub>
                                  <m:sup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fr-FR" sz="14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fr-FR" sz="1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2,0</m:t>
                                    </m:r>
                                  </m:sub>
                                  <m:sup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2,1</m:t>
                                    </m:r>
                                  </m:sub>
                                  <m:sup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fr-FR" sz="1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2,</m:t>
                                    </m:r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r>
                        <a:rPr lang="fr-FR" sz="1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nl-NL" sz="1400" b="1" i="1">
                          <a:latin typeface="Cambria Math" charset="0"/>
                        </a:rPr>
                        <m:t>𝒙</m:t>
                      </m:r>
                      <m:r>
                        <a:rPr lang="nl-NL" sz="1400" i="1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1400" i="1">
                              <a:latin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nl-NL" sz="1400" i="1">
                                  <a:latin typeface="Cambria Math" charset="0"/>
                                </a:rPr>
                              </m:ctrlPr>
                            </m:eqArrPr>
                            <m:e>
                              <m:r>
                                <a:rPr lang="nl-NL" sz="1400" i="1">
                                  <a:latin typeface="Cambria Math" charset="0"/>
                                </a:rPr>
                                <m:t>1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nl-NL" sz="1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14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1400" i="1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nl-NL" sz="1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14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1400" i="1"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nl-NL" sz="1400" i="1">
                                  <a:latin typeface="Cambria Math" charset="0"/>
                                </a:rPr>
                                <m:t>⋮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nl-NL" sz="1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14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1400" i="1"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GB" sz="1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p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400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1400" dirty="0"/>
              </a:p>
              <a:p>
                <a:pPr algn="ctr"/>
                <a:endParaRPr lang="en-GB" sz="1400" dirty="0"/>
              </a:p>
              <a:p>
                <a:pPr algn="ctr"/>
                <a:endParaRPr lang="en-GB" sz="14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680" y="1059792"/>
                <a:ext cx="3697605" cy="35927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29438" y="2680605"/>
                <a:ext cx="2082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⋮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438" y="2680605"/>
                <a:ext cx="208274" cy="30008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Oval 61"/>
              <p:cNvSpPr/>
              <p:nvPr/>
            </p:nvSpPr>
            <p:spPr>
              <a:xfrm>
                <a:off x="758825" y="1208818"/>
                <a:ext cx="355601" cy="355600"/>
              </a:xfrm>
              <a:prstGeom prst="ellipse">
                <a:avLst/>
              </a:prstGeom>
              <a:solidFill>
                <a:srgbClr val="9EE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  <m:r>
                        <a:rPr lang="nl-NL" i="1" smtClean="0"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2" name="Oval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25" y="1208818"/>
                <a:ext cx="355601" cy="355600"/>
              </a:xfrm>
              <a:prstGeom prst="ellipse">
                <a:avLst/>
              </a:prstGeom>
              <a:blipFill rotWithShape="0">
                <a:blip r:embed="rId8"/>
                <a:stretch>
                  <a:fillRect t="-61017" b="-796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Oval 135"/>
              <p:cNvSpPr/>
              <p:nvPr/>
            </p:nvSpPr>
            <p:spPr>
              <a:xfrm>
                <a:off x="3189418" y="2358415"/>
                <a:ext cx="355601" cy="355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acc>
                        <m:accPr>
                          <m:chr m:val="̂"/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𝑦</m:t>
                          </m:r>
                        </m:e>
                      </m:acc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36" name="Oval 1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418" y="2358415"/>
                <a:ext cx="355601" cy="355600"/>
              </a:xfrm>
              <a:prstGeom prst="ellipse">
                <a:avLst/>
              </a:prstGeom>
              <a:blipFill rotWithShape="0">
                <a:blip r:embed="rId9"/>
                <a:stretch>
                  <a:fillRect l="-10169"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Oval 140"/>
              <p:cNvSpPr/>
              <p:nvPr/>
            </p:nvSpPr>
            <p:spPr>
              <a:xfrm>
                <a:off x="1971938" y="2007748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41" name="Oval 1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938" y="2007748"/>
                <a:ext cx="355601" cy="355600"/>
              </a:xfrm>
              <a:prstGeom prst="ellipse">
                <a:avLst/>
              </a:prstGeom>
              <a:blipFill rotWithShape="0">
                <a:blip r:embed="rId10"/>
                <a:stretch>
                  <a:fillRect l="-18644" t="-61017" r="-10169" b="-796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Oval 141"/>
              <p:cNvSpPr/>
              <p:nvPr/>
            </p:nvSpPr>
            <p:spPr>
              <a:xfrm>
                <a:off x="1971938" y="2718071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42" name="Oval 1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938" y="2718071"/>
                <a:ext cx="355601" cy="355600"/>
              </a:xfrm>
              <a:prstGeom prst="ellipse">
                <a:avLst/>
              </a:prstGeom>
              <a:blipFill rotWithShape="0">
                <a:blip r:embed="rId11"/>
                <a:stretch>
                  <a:fillRect l="-20339" t="-63793" r="-10169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" name="TextBox 152"/>
          <p:cNvSpPr txBox="1"/>
          <p:nvPr/>
        </p:nvSpPr>
        <p:spPr>
          <a:xfrm>
            <a:off x="997960" y="3481588"/>
            <a:ext cx="23591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Dense or fully connected layers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360999" y="2357384"/>
            <a:ext cx="360000" cy="360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Multiply 16"/>
          <p:cNvSpPr/>
          <p:nvPr/>
        </p:nvSpPr>
        <p:spPr>
          <a:xfrm>
            <a:off x="1360999" y="2363348"/>
            <a:ext cx="360000" cy="360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ounded Rectangle 45"/>
          <p:cNvSpPr/>
          <p:nvPr/>
        </p:nvSpPr>
        <p:spPr>
          <a:xfrm>
            <a:off x="2578859" y="2354015"/>
            <a:ext cx="360000" cy="360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Multiply 46"/>
          <p:cNvSpPr/>
          <p:nvPr/>
        </p:nvSpPr>
        <p:spPr>
          <a:xfrm>
            <a:off x="2578859" y="2359979"/>
            <a:ext cx="360000" cy="360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3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1445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Non-linearity</a:t>
            </a:r>
            <a:br>
              <a:rPr lang="en-GB" dirty="0"/>
            </a:br>
            <a:r>
              <a:rPr lang="en-GB" sz="2000" b="0" dirty="0"/>
              <a:t>Types of Activation Function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GB" dirty="0"/>
              <a:t>Neural Networks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194BDB0-F4EA-4DD6-8281-CCE2440D0CE0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28" y="1887134"/>
            <a:ext cx="2232724" cy="15333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329" y="1887134"/>
            <a:ext cx="2382065" cy="15333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6" y="1887134"/>
            <a:ext cx="2291868" cy="15333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51072" y="1605517"/>
            <a:ext cx="22671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Rectified Linear Unit (</a:t>
            </a:r>
            <a:r>
              <a:rPr lang="en-GB" dirty="0" err="1"/>
              <a:t>ReLU</a:t>
            </a:r>
            <a:r>
              <a:rPr lang="en-GB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69007" y="1605517"/>
            <a:ext cx="15576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Hyperbolic Tangent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04288" y="1605517"/>
            <a:ext cx="15576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Logistic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418751" y="3541300"/>
                <a:ext cx="1683218" cy="3585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𝜎</m:t>
                      </m:r>
                      <m:d>
                        <m:dPr>
                          <m:ctrlPr>
                            <a:rPr lang="nl-NL" sz="1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nl-NL" sz="1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</m:d>
                      <m:r>
                        <a:rPr lang="nl-NL" sz="1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1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nl-NL" sz="1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nl-NL" sz="1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nl-NL" sz="1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nl-NL" sz="1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nl-NL" sz="1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nl-NL" sz="1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sup>
                          </m:sSup>
                        </m:den>
                      </m:f>
                      <m:r>
                        <a:rPr lang="nl-NL" sz="1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1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1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nl-NL" sz="1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nl-NL" sz="1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mr-IN" sz="1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nl-NL" sz="1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nl-NL" sz="1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nl-NL" sz="1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GB" sz="1200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751" y="3541300"/>
                <a:ext cx="1683218" cy="358560"/>
              </a:xfrm>
              <a:prstGeom prst="rect">
                <a:avLst/>
              </a:prstGeom>
              <a:blipFill rotWithShape="0">
                <a:blip r:embed="rId6"/>
                <a:stretch>
                  <a:fillRect l="-1087" r="-1812" b="-135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030514" y="3600108"/>
                <a:ext cx="1389693" cy="3261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nl-NL" sz="1400" b="0" dirty="0">
                    <a:latin typeface="Cambria Math" charset="0"/>
                    <a:ea typeface="Cambria Math" charset="0"/>
                    <a:cs typeface="Cambria Math" charset="0"/>
                  </a:rPr>
                  <a:t>tanh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l-NL" sz="1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nl-NL" sz="1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e>
                    </m:d>
                    <m:r>
                      <a:rPr lang="nl-NL" sz="1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mr-IN" sz="1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1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nl-NL" sz="1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nl-NL" sz="1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sup>
                        </m:sSup>
                        <m:r>
                          <a:rPr lang="nl-NL" sz="1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−</m:t>
                        </m:r>
                        <m:sSup>
                          <m:sSupPr>
                            <m:ctrlPr>
                              <a:rPr lang="nl-NL" sz="1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nl-NL" sz="1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</m:t>
                            </m:r>
                            <m:r>
                              <a:rPr lang="nl-NL" sz="1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nl-NL" sz="1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nl-NL" sz="1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1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nl-NL" sz="1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nl-NL" sz="1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sup>
                        </m:sSup>
                        <m:r>
                          <a:rPr lang="nl-NL" sz="1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+</m:t>
                        </m:r>
                        <m:sSup>
                          <m:sSupPr>
                            <m:ctrlPr>
                              <a:rPr lang="nl-NL" sz="1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nl-NL" sz="1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</m:t>
                            </m:r>
                            <m:r>
                              <a:rPr lang="nl-NL" sz="1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nl-NL" sz="1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nl-NL" sz="1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sup>
                        </m:sSup>
                      </m:den>
                    </m:f>
                  </m:oMath>
                </a14:m>
                <a:endParaRPr lang="en-GB" sz="1400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514" y="3600108"/>
                <a:ext cx="1389693" cy="326180"/>
              </a:xfrm>
              <a:prstGeom prst="rect">
                <a:avLst/>
              </a:prstGeom>
              <a:blipFill rotWithShape="0">
                <a:blip r:embed="rId7"/>
                <a:stretch>
                  <a:fillRect l="-7895" t="-67925" b="-943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276575" y="3670865"/>
                <a:ext cx="203875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nl-NL" sz="1200" b="0" dirty="0">
                    <a:latin typeface="Cambria Math" charset="0"/>
                    <a:ea typeface="Cambria Math" charset="0"/>
                    <a:cs typeface="Cambria Math" charset="0"/>
                  </a:rPr>
                  <a:t>R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12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eLu</m:t>
                    </m:r>
                    <m:d>
                      <m:dPr>
                        <m:ctrlPr>
                          <a:rPr lang="nl-NL" sz="1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nl-NL" sz="1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e>
                    </m:d>
                    <m:r>
                      <a:rPr lang="nl-NL" sz="1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unc>
                      <m:funcPr>
                        <m:ctrlPr>
                          <a:rPr lang="nl-NL" sz="1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12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nl-NL" sz="12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nl-NL" sz="12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0, </m:t>
                            </m:r>
                            <m:r>
                              <a:rPr lang="nl-NL" sz="12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endParaRPr lang="en-GB" sz="1200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575" y="3670865"/>
                <a:ext cx="2038750" cy="184666"/>
              </a:xfrm>
              <a:prstGeom prst="rect">
                <a:avLst/>
              </a:prstGeom>
              <a:blipFill rotWithShape="0">
                <a:blip r:embed="rId8"/>
                <a:stretch>
                  <a:fillRect l="-4790" t="-26667" b="-5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758825" y="4176685"/>
            <a:ext cx="76220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hlinkClick r:id="rId9"/>
              </a:rPr>
              <a:t>LeCun</a:t>
            </a:r>
            <a:r>
              <a:rPr lang="en-US" sz="1200" dirty="0">
                <a:hlinkClick r:id="rId9"/>
              </a:rPr>
              <a:t>, Yann A., et al. "Efficient </a:t>
            </a:r>
            <a:r>
              <a:rPr lang="en-US" sz="1200" dirty="0" err="1">
                <a:hlinkClick r:id="rId9"/>
              </a:rPr>
              <a:t>backprop</a:t>
            </a:r>
            <a:r>
              <a:rPr lang="en-US" sz="1200" dirty="0">
                <a:hlinkClick r:id="rId9"/>
              </a:rPr>
              <a:t>." </a:t>
            </a:r>
            <a:r>
              <a:rPr lang="en-US" sz="1200" i="1" dirty="0">
                <a:hlinkClick r:id="rId9"/>
              </a:rPr>
              <a:t>Neural networks: Tricks of the trade</a:t>
            </a:r>
            <a:r>
              <a:rPr lang="en-US" sz="1200" dirty="0">
                <a:hlinkClick r:id="rId9"/>
              </a:rPr>
              <a:t>. Springer, Berlin, Heidelberg, 2012. 9-48.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2856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hear_rotate.mp4">
            <a:hlinkClick r:id="" action="ppaction://media"/>
            <a:extLst>
              <a:ext uri="{FF2B5EF4-FFF2-40B4-BE49-F238E27FC236}">
                <a16:creationId xmlns="" xmlns:a16="http://schemas.microsoft.com/office/drawing/2014/main" id="{D7185DF0-37F7-7445-AA56-DB704AE395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15337" y="1167262"/>
            <a:ext cx="2426400" cy="2426400"/>
          </a:xfrm>
          <a:prstGeom prst="rect">
            <a:avLst/>
          </a:prstGeom>
        </p:spPr>
      </p:pic>
      <p:pic>
        <p:nvPicPr>
          <p:cNvPr id="24" name="shear.mp4">
            <a:hlinkClick r:id="" action="ppaction://media"/>
            <a:extLst>
              <a:ext uri="{FF2B5EF4-FFF2-40B4-BE49-F238E27FC236}">
                <a16:creationId xmlns="" xmlns:a16="http://schemas.microsoft.com/office/drawing/2014/main" id="{DCF7848E-98D8-A04B-B1BA-F254D5DB6BD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04738" y="1168672"/>
            <a:ext cx="2424990" cy="2424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15C6A4-9EFA-6D45-85D3-7CC83EE2E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25" y="518711"/>
            <a:ext cx="7556500" cy="539038"/>
          </a:xfrm>
        </p:spPr>
        <p:txBody>
          <a:bodyPr/>
          <a:lstStyle/>
          <a:p>
            <a:r>
              <a:rPr lang="en-IE" dirty="0"/>
              <a:t>Linear Maps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30E0AB-E923-514D-8993-3D7754D4CA33}"/>
              </a:ext>
            </a:extLst>
          </p:cNvPr>
          <p:cNvSpPr txBox="1"/>
          <p:nvPr/>
        </p:nvSpPr>
        <p:spPr>
          <a:xfrm>
            <a:off x="3504738" y="1089447"/>
            <a:ext cx="24249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0" dirty="0" err="1">
                <a:latin typeface="Cambria Math" panose="02040503050406030204" pitchFamily="18" charset="0"/>
              </a:rPr>
              <a:t>Shear</a:t>
            </a:r>
            <a:endParaRPr lang="fr-FR" b="1" i="0" dirty="0">
              <a:latin typeface="Cambria Math" panose="020405030504060302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79C4606-E4F1-6E42-B33D-ED2BE22DB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 Learning</a:t>
            </a:r>
          </a:p>
        </p:txBody>
      </p:sp>
      <p:pic>
        <p:nvPicPr>
          <p:cNvPr id="8" name="rotation.mp4">
            <a:hlinkClick r:id="" action="ppaction://media"/>
            <a:extLst>
              <a:ext uri="{FF2B5EF4-FFF2-40B4-BE49-F238E27FC236}">
                <a16:creationId xmlns="" xmlns:a16="http://schemas.microsoft.com/office/drawing/2014/main" id="{B1DA29D3-6216-2545-A1F8-5782F2F8220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8825" y="1168672"/>
            <a:ext cx="2426400" cy="24264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E077832-FDDA-1A4F-8F6E-812D01968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16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DEBC5EA-CB0B-C245-8AC7-1CB01097606B}"/>
              </a:ext>
            </a:extLst>
          </p:cNvPr>
          <p:cNvSpPr txBox="1"/>
          <p:nvPr/>
        </p:nvSpPr>
        <p:spPr>
          <a:xfrm>
            <a:off x="829575" y="1089447"/>
            <a:ext cx="22908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latin typeface="Cambria Math" panose="02040503050406030204" pitchFamily="18" charset="0"/>
              </a:rPr>
              <a:t>Rotate</a:t>
            </a:r>
            <a:endParaRPr lang="fr-FR" b="1" i="0" dirty="0">
              <a:latin typeface="Cambria Math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04F1A3C-A141-0D4E-8264-0D79605A1617}"/>
              </a:ext>
            </a:extLst>
          </p:cNvPr>
          <p:cNvSpPr txBox="1"/>
          <p:nvPr/>
        </p:nvSpPr>
        <p:spPr>
          <a:xfrm>
            <a:off x="6215338" y="1057749"/>
            <a:ext cx="2477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mbria Math" panose="02040503050406030204" pitchFamily="18" charset="0"/>
              </a:rPr>
              <a:t>Shear and </a:t>
            </a:r>
            <a:r>
              <a:rPr lang="fr-FR" b="1" dirty="0" err="1">
                <a:latin typeface="Cambria Math" panose="02040503050406030204" pitchFamily="18" charset="0"/>
              </a:rPr>
              <a:t>Rotate</a:t>
            </a:r>
            <a:endParaRPr lang="fr-FR" b="1" i="0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7B39E1FE-4980-D149-AF93-5F45FE01D29E}"/>
                  </a:ext>
                </a:extLst>
              </p:cNvPr>
              <p:cNvSpPr txBox="1"/>
              <p:nvPr/>
            </p:nvSpPr>
            <p:spPr>
              <a:xfrm>
                <a:off x="3476741" y="3521238"/>
                <a:ext cx="2424990" cy="437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fr-FR" b="1" i="0">
                              <a:latin typeface="Cambria Math" panose="02040503050406030204" pitchFamily="18" charset="0"/>
                            </a:rPr>
                            <m:t>𝐬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E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IE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B39E1FE-4980-D149-AF93-5F45FE01D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741" y="3521238"/>
                <a:ext cx="2424990" cy="437427"/>
              </a:xfrm>
              <a:prstGeom prst="rect">
                <a:avLst/>
              </a:prstGeom>
              <a:blipFill>
                <a:blip r:embed="rId12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86EA780A-3A5D-D04B-865C-53166B2F86BD}"/>
                  </a:ext>
                </a:extLst>
              </p:cNvPr>
              <p:cNvSpPr txBox="1"/>
              <p:nvPr/>
            </p:nvSpPr>
            <p:spPr>
              <a:xfrm>
                <a:off x="758824" y="3491625"/>
                <a:ext cx="2361553" cy="493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fr-FR" b="1">
                              <a:latin typeface="Cambria Math" panose="02040503050406030204" pitchFamily="18" charset="0"/>
                            </a:rPr>
                            <m:t>𝐫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E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IE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fr-FR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m:rPr>
                                    <m:sty m:val="p"/>
                                  </m:rPr>
                                  <a:rPr lang="fr-FR">
                                    <a:latin typeface="Cambria Math" panose="02040503050406030204" pitchFamily="18" charset="0"/>
                                  </a:rPr>
                                  <m:t>os</m:t>
                                </m:r>
                                <m:r>
                                  <m:rPr>
                                    <m:brk m:alnAt="7"/>
                                  </m:rPr>
                                  <a:rPr lang="fr-FR" i="1">
                                    <a:latin typeface="Cambria Math" panose="02040503050406030204" pitchFamily="18" charset="0"/>
                                  </a:rPr>
                                  <m:t>⁡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(30°)</m:t>
                                </m:r>
                              </m:e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fr-FR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⁡(30°)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fr-FR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⁡(30°)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fr-FR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⁡(30°)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EA780A-3A5D-D04B-865C-53166B2F8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24" y="3491625"/>
                <a:ext cx="2361553" cy="493661"/>
              </a:xfrm>
              <a:prstGeom prst="rect">
                <a:avLst/>
              </a:prstGeom>
              <a:blipFill>
                <a:blip r:embed="rId13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63776FA5-9A54-6A4C-9E4B-05E5B83274FC}"/>
                  </a:ext>
                </a:extLst>
              </p:cNvPr>
              <p:cNvSpPr txBox="1"/>
              <p:nvPr/>
            </p:nvSpPr>
            <p:spPr>
              <a:xfrm>
                <a:off x="6117387" y="3593662"/>
                <a:ext cx="267341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fr-FR" b="1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fr-FR" b="1"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</m:sub>
                          </m:sSub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fr-FR" b="1">
                              <a:latin typeface="Cambria Math" panose="02040503050406030204" pitchFamily="18" charset="0"/>
                            </a:rPr>
                            <m:t>𝐫</m:t>
                          </m:r>
                        </m:sub>
                      </m:sSub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3776FA5-9A54-6A4C-9E4B-05E5B8327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7387" y="3593662"/>
                <a:ext cx="2673411" cy="30008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A81C375-C6F1-5142-819A-1B8789918339}"/>
              </a:ext>
            </a:extLst>
          </p:cNvPr>
          <p:cNvSpPr txBox="1"/>
          <p:nvPr/>
        </p:nvSpPr>
        <p:spPr>
          <a:xfrm>
            <a:off x="758825" y="4125033"/>
            <a:ext cx="3913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linkClick r:id="rId15"/>
              </a:rPr>
              <a:t>https://notgnoshi.github.io/linear-transformations/</a:t>
            </a: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193844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 mute="1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hear.mp4">
            <a:extLst>
              <a:ext uri="{FF2B5EF4-FFF2-40B4-BE49-F238E27FC236}">
                <a16:creationId xmlns="" xmlns:a16="http://schemas.microsoft.com/office/drawing/2014/main" id="{E64C5185-202E-704F-B382-224B24677AA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825" y="1059159"/>
            <a:ext cx="2424990" cy="2424990"/>
          </a:xfr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15C6A4-9EFA-6D45-85D3-7CC83EE2E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25" y="518711"/>
            <a:ext cx="7556500" cy="539038"/>
          </a:xfrm>
        </p:spPr>
        <p:txBody>
          <a:bodyPr/>
          <a:lstStyle/>
          <a:p>
            <a:r>
              <a:rPr lang="en-IE" dirty="0">
                <a:solidFill>
                  <a:schemeClr val="accent1"/>
                </a:solidFill>
              </a:rPr>
              <a:t>Hyperbolic</a:t>
            </a:r>
            <a:r>
              <a:rPr lang="en-IE" dirty="0"/>
              <a:t> </a:t>
            </a:r>
            <a:r>
              <a:rPr lang="en-IE" dirty="0">
                <a:solidFill>
                  <a:schemeClr val="accent1"/>
                </a:solidFill>
              </a:rPr>
              <a:t>tangent </a:t>
            </a:r>
            <a:r>
              <a:rPr lang="en-IE" dirty="0"/>
              <a:t>of shear operation</a:t>
            </a:r>
          </a:p>
        </p:txBody>
      </p:sp>
      <p:pic>
        <p:nvPicPr>
          <p:cNvPr id="7" name="tanh_shear.mp4">
            <a:extLst>
              <a:ext uri="{FF2B5EF4-FFF2-40B4-BE49-F238E27FC236}">
                <a16:creationId xmlns="" xmlns:a16="http://schemas.microsoft.com/office/drawing/2014/main" id="{8C46C20A-4ED5-FA4C-A472-935F1BE918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39416" y="1057749"/>
            <a:ext cx="2426400" cy="24264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79C4606-E4F1-6E42-B33D-ED2BE22DB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E077832-FDDA-1A4F-8F6E-812D01968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7B39E1FE-4980-D149-AF93-5F45FE01D29E}"/>
                  </a:ext>
                </a:extLst>
              </p:cNvPr>
              <p:cNvSpPr txBox="1"/>
              <p:nvPr/>
            </p:nvSpPr>
            <p:spPr>
              <a:xfrm>
                <a:off x="3540121" y="3484149"/>
                <a:ext cx="242499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𝐭𝐚𝐧𝐡</m:t>
                          </m:r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fr-FR" b="1">
                              <a:latin typeface="Cambria Math" panose="02040503050406030204" pitchFamily="18" charset="0"/>
                            </a:rPr>
                            <m:t>𝐬</m:t>
                          </m:r>
                        </m:sub>
                      </m:sSub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B39E1FE-4980-D149-AF93-5F45FE01D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121" y="3484149"/>
                <a:ext cx="2424990" cy="300082"/>
              </a:xfrm>
              <a:prstGeom prst="rect">
                <a:avLst/>
              </a:prstGeom>
              <a:blipFill>
                <a:blip r:embed="rId8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86EA780A-3A5D-D04B-865C-53166B2F86BD}"/>
                  </a:ext>
                </a:extLst>
              </p:cNvPr>
              <p:cNvSpPr txBox="1"/>
              <p:nvPr/>
            </p:nvSpPr>
            <p:spPr>
              <a:xfrm>
                <a:off x="809623" y="3410315"/>
                <a:ext cx="2323394" cy="437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E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IE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EA780A-3A5D-D04B-865C-53166B2F8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23" y="3410315"/>
                <a:ext cx="2323394" cy="437427"/>
              </a:xfrm>
              <a:prstGeom prst="rect">
                <a:avLst/>
              </a:prstGeom>
              <a:blipFill>
                <a:blip r:embed="rId9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948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otation.mp4">
            <a:hlinkClick r:id="" action="ppaction://media"/>
            <a:extLst>
              <a:ext uri="{FF2B5EF4-FFF2-40B4-BE49-F238E27FC236}">
                <a16:creationId xmlns="" xmlns:a16="http://schemas.microsoft.com/office/drawing/2014/main" id="{BAE38A3B-E527-9D42-80FF-92453DD031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825" y="1060281"/>
            <a:ext cx="2426400" cy="2426400"/>
          </a:xfr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15C6A4-9EFA-6D45-85D3-7CC83EE2E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25" y="518711"/>
            <a:ext cx="7556500" cy="539038"/>
          </a:xfrm>
        </p:spPr>
        <p:txBody>
          <a:bodyPr/>
          <a:lstStyle/>
          <a:p>
            <a:r>
              <a:rPr lang="en-IE" dirty="0">
                <a:solidFill>
                  <a:schemeClr val="accent1"/>
                </a:solidFill>
              </a:rPr>
              <a:t>Hyperbolic</a:t>
            </a:r>
            <a:r>
              <a:rPr lang="en-IE" dirty="0"/>
              <a:t> </a:t>
            </a:r>
            <a:r>
              <a:rPr lang="en-IE" dirty="0">
                <a:solidFill>
                  <a:schemeClr val="accent1"/>
                </a:solidFill>
              </a:rPr>
              <a:t>tangent </a:t>
            </a:r>
            <a:r>
              <a:rPr lang="en-IE" dirty="0"/>
              <a:t>of rotation operation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79C4606-E4F1-6E42-B33D-ED2BE22DB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E077832-FDDA-1A4F-8F6E-812D01968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7B39E1FE-4980-D149-AF93-5F45FE01D29E}"/>
                  </a:ext>
                </a:extLst>
              </p:cNvPr>
              <p:cNvSpPr txBox="1"/>
              <p:nvPr/>
            </p:nvSpPr>
            <p:spPr>
              <a:xfrm>
                <a:off x="3540826" y="3486681"/>
                <a:ext cx="242499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𝐭𝐚𝐧𝐡</m:t>
                          </m:r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sub>
                      </m:sSub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B39E1FE-4980-D149-AF93-5F45FE01D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826" y="3486681"/>
                <a:ext cx="2424990" cy="300082"/>
              </a:xfrm>
              <a:prstGeom prst="rect">
                <a:avLst/>
              </a:prstGeom>
              <a:blipFill>
                <a:blip r:embed="rId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86EA780A-3A5D-D04B-865C-53166B2F86BD}"/>
                  </a:ext>
                </a:extLst>
              </p:cNvPr>
              <p:cNvSpPr txBox="1"/>
              <p:nvPr/>
            </p:nvSpPr>
            <p:spPr>
              <a:xfrm>
                <a:off x="810327" y="3389891"/>
                <a:ext cx="2374897" cy="493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fr-FR" b="1">
                              <a:latin typeface="Cambria Math" panose="02040503050406030204" pitchFamily="18" charset="0"/>
                            </a:rPr>
                            <m:t>𝐫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E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IE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fr-FR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m:rPr>
                                    <m:sty m:val="p"/>
                                  </m:rPr>
                                  <a:rPr lang="fr-FR">
                                    <a:latin typeface="Cambria Math" panose="02040503050406030204" pitchFamily="18" charset="0"/>
                                  </a:rPr>
                                  <m:t>os</m:t>
                                </m:r>
                                <m:r>
                                  <m:rPr>
                                    <m:brk m:alnAt="7"/>
                                  </m:rPr>
                                  <a:rPr lang="fr-FR" i="1">
                                    <a:latin typeface="Cambria Math" panose="02040503050406030204" pitchFamily="18" charset="0"/>
                                  </a:rPr>
                                  <m:t>⁡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(30°)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fr-FR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⁡(30°)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fr-FR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⁡(30°)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fr-FR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⁡(30°)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EA780A-3A5D-D04B-865C-53166B2F8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327" y="3389891"/>
                <a:ext cx="2374897" cy="493661"/>
              </a:xfrm>
              <a:prstGeom prst="rect">
                <a:avLst/>
              </a:prstGeom>
              <a:blipFill>
                <a:blip r:embed="rId8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tanh_rotation.mp4">
            <a:hlinkClick r:id="" action="ppaction://media"/>
            <a:extLst>
              <a:ext uri="{FF2B5EF4-FFF2-40B4-BE49-F238E27FC236}">
                <a16:creationId xmlns="" xmlns:a16="http://schemas.microsoft.com/office/drawing/2014/main" id="{B3AD4FD0-4112-764D-AA5D-1F812CAE2CF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39416" y="1060281"/>
            <a:ext cx="2426400" cy="242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9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tanh_shear.mp4">
            <a:hlinkClick r:id="" action="ppaction://media"/>
            <a:extLst>
              <a:ext uri="{FF2B5EF4-FFF2-40B4-BE49-F238E27FC236}">
                <a16:creationId xmlns="" xmlns:a16="http://schemas.microsoft.com/office/drawing/2014/main" id="{1BE4C171-A3D2-2442-B912-99BA171474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27629" y="1167262"/>
            <a:ext cx="2426400" cy="242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15C6A4-9EFA-6D45-85D3-7CC83EE2E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25" y="518711"/>
            <a:ext cx="7556500" cy="539038"/>
          </a:xfrm>
        </p:spPr>
        <p:txBody>
          <a:bodyPr/>
          <a:lstStyle/>
          <a:p>
            <a:r>
              <a:rPr lang="en-IE" dirty="0">
                <a:solidFill>
                  <a:schemeClr val="accent1"/>
                </a:solidFill>
              </a:rPr>
              <a:t>Non</a:t>
            </a:r>
            <a:r>
              <a:rPr lang="en-IE" dirty="0"/>
              <a:t>-Linear Maps</a:t>
            </a:r>
          </a:p>
        </p:txBody>
      </p:sp>
      <p:pic>
        <p:nvPicPr>
          <p:cNvPr id="20" name="tanh_shear_rotate.mp4">
            <a:hlinkClick r:id="" action="ppaction://media"/>
            <a:extLst>
              <a:ext uri="{FF2B5EF4-FFF2-40B4-BE49-F238E27FC236}">
                <a16:creationId xmlns="" xmlns:a16="http://schemas.microsoft.com/office/drawing/2014/main" id="{2D014B66-BE79-7847-AC81-FD5E392C573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24592" y="1167262"/>
            <a:ext cx="2426400" cy="2426400"/>
          </a:xfrm>
          <a:prstGeom prst="rect">
            <a:avLst/>
          </a:prstGeom>
        </p:spPr>
      </p:pic>
      <p:pic>
        <p:nvPicPr>
          <p:cNvPr id="7" name="tanh_rotate.mp4">
            <a:hlinkClick r:id="" action="ppaction://media"/>
            <a:extLst>
              <a:ext uri="{FF2B5EF4-FFF2-40B4-BE49-F238E27FC236}">
                <a16:creationId xmlns="" xmlns:a16="http://schemas.microsoft.com/office/drawing/2014/main" id="{A4782C1B-D63B-6341-B745-40390E51C9D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5573" y="1167262"/>
            <a:ext cx="2426400" cy="242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30E0AB-E923-514D-8993-3D7754D4CA33}"/>
              </a:ext>
            </a:extLst>
          </p:cNvPr>
          <p:cNvSpPr txBox="1"/>
          <p:nvPr/>
        </p:nvSpPr>
        <p:spPr>
          <a:xfrm>
            <a:off x="3455788" y="1089447"/>
            <a:ext cx="24249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0" dirty="0" err="1">
                <a:latin typeface="Cambria Math" panose="02040503050406030204" pitchFamily="18" charset="0"/>
              </a:rPr>
              <a:t>Shear</a:t>
            </a:r>
            <a:endParaRPr lang="fr-FR" b="1" i="0" dirty="0">
              <a:latin typeface="Cambria Math" panose="020405030504060302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79C4606-E4F1-6E42-B33D-ED2BE22DB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E077832-FDDA-1A4F-8F6E-812D01968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19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DEBC5EA-CB0B-C245-8AC7-1CB01097606B}"/>
              </a:ext>
            </a:extLst>
          </p:cNvPr>
          <p:cNvSpPr txBox="1"/>
          <p:nvPr/>
        </p:nvSpPr>
        <p:spPr>
          <a:xfrm>
            <a:off x="780625" y="1089447"/>
            <a:ext cx="22908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latin typeface="Cambria Math" panose="02040503050406030204" pitchFamily="18" charset="0"/>
              </a:rPr>
              <a:t>Rotate</a:t>
            </a:r>
            <a:endParaRPr lang="fr-FR" b="1" i="0" dirty="0">
              <a:latin typeface="Cambria Math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04F1A3C-A141-0D4E-8264-0D79605A1617}"/>
              </a:ext>
            </a:extLst>
          </p:cNvPr>
          <p:cNvSpPr txBox="1"/>
          <p:nvPr/>
        </p:nvSpPr>
        <p:spPr>
          <a:xfrm>
            <a:off x="6166388" y="1057749"/>
            <a:ext cx="2477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mbria Math" panose="02040503050406030204" pitchFamily="18" charset="0"/>
              </a:rPr>
              <a:t>Shear and </a:t>
            </a:r>
            <a:r>
              <a:rPr lang="fr-FR" b="1" dirty="0" err="1">
                <a:latin typeface="Cambria Math" panose="02040503050406030204" pitchFamily="18" charset="0"/>
              </a:rPr>
              <a:t>Rotate</a:t>
            </a:r>
            <a:endParaRPr lang="fr-FR" b="1" i="0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7B39E1FE-4980-D149-AF93-5F45FE01D29E}"/>
                  </a:ext>
                </a:extLst>
              </p:cNvPr>
              <p:cNvSpPr txBox="1"/>
              <p:nvPr/>
            </p:nvSpPr>
            <p:spPr>
              <a:xfrm>
                <a:off x="3427791" y="3521238"/>
                <a:ext cx="2424990" cy="646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𝐭𝐚𝐧𝐡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b="1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fr-FR" b="1">
                              <a:latin typeface="Cambria Math" panose="02040503050406030204" pitchFamily="18" charset="0"/>
                            </a:rPr>
                            <m:t>𝐬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E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IE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B39E1FE-4980-D149-AF93-5F45FE01D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791" y="3521238"/>
                <a:ext cx="2424990" cy="646524"/>
              </a:xfrm>
              <a:prstGeom prst="rect">
                <a:avLst/>
              </a:prstGeom>
              <a:blipFill>
                <a:blip r:embed="rId11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86EA780A-3A5D-D04B-865C-53166B2F86BD}"/>
                  </a:ext>
                </a:extLst>
              </p:cNvPr>
              <p:cNvSpPr txBox="1"/>
              <p:nvPr/>
            </p:nvSpPr>
            <p:spPr>
              <a:xfrm>
                <a:off x="758824" y="3522832"/>
                <a:ext cx="2398241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𝐭𝐚𝐧𝐡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b="1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sub>
                      </m:sSub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fr-FR" b="1">
                              <a:latin typeface="Cambria Math" panose="02040503050406030204" pitchFamily="18" charset="0"/>
                            </a:rPr>
                            <m:t>𝐫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IE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IE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fr-FR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m:rPr>
                                    <m:sty m:val="p"/>
                                  </m:rPr>
                                  <a:rPr lang="fr-FR">
                                    <a:latin typeface="Cambria Math" panose="02040503050406030204" pitchFamily="18" charset="0"/>
                                  </a:rPr>
                                  <m:t>os</m:t>
                                </m:r>
                                <m:r>
                                  <m:rPr>
                                    <m:brk m:alnAt="7"/>
                                  </m:rPr>
                                  <a:rPr lang="fr-FR" i="1">
                                    <a:latin typeface="Cambria Math" panose="02040503050406030204" pitchFamily="18" charset="0"/>
                                  </a:rPr>
                                  <m:t>⁡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(30°)</m:t>
                                </m:r>
                              </m:e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fr-FR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⁡(30°)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fr-FR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⁡(30°)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fr-FR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⁡(30°)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EA780A-3A5D-D04B-865C-53166B2F8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24" y="3522832"/>
                <a:ext cx="2398241" cy="701410"/>
              </a:xfrm>
              <a:prstGeom prst="rect">
                <a:avLst/>
              </a:prstGeom>
              <a:blipFill>
                <a:blip r:embed="rId12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63776FA5-9A54-6A4C-9E4B-05E5B83274FC}"/>
                  </a:ext>
                </a:extLst>
              </p:cNvPr>
              <p:cNvSpPr txBox="1"/>
              <p:nvPr/>
            </p:nvSpPr>
            <p:spPr>
              <a:xfrm>
                <a:off x="6068436" y="3521238"/>
                <a:ext cx="267341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fr-FR" b="1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fr-FR" b="1" i="0" smtClean="0">
                                  <a:latin typeface="Cambria Math" panose="02040503050406030204" pitchFamily="18" charset="0"/>
                                </a:rPr>
                                <m:t>𝐭𝐚𝐧𝐡</m:t>
                              </m:r>
                              <m:r>
                                <a:rPr lang="fr-FR" b="1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fr-FR" b="1"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</m:sub>
                          </m:sSub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𝐭𝐚𝐧𝐡</m:t>
                          </m:r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fr-FR" b="1">
                              <a:latin typeface="Cambria Math" panose="02040503050406030204" pitchFamily="18" charset="0"/>
                            </a:rPr>
                            <m:t>𝐫</m:t>
                          </m:r>
                        </m:sub>
                      </m:sSub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3776FA5-9A54-6A4C-9E4B-05E5B8327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436" y="3521238"/>
                <a:ext cx="2673411" cy="300082"/>
              </a:xfrm>
              <a:prstGeom prst="rect">
                <a:avLst/>
              </a:prstGeom>
              <a:blipFill>
                <a:blip r:embed="rId1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325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25553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BE6C3E-5810-6F41-9855-D881538DD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accent1"/>
                </a:solidFill>
              </a:rPr>
              <a:t>Non</a:t>
            </a:r>
            <a:r>
              <a:rPr lang="en-IE" dirty="0"/>
              <a:t>-Linear Maps</a:t>
            </a:r>
          </a:p>
        </p:txBody>
      </p:sp>
      <p:pic>
        <p:nvPicPr>
          <p:cNvPr id="6" name="random.mp4">
            <a:hlinkClick r:id="" action="ppaction://media"/>
            <a:extLst>
              <a:ext uri="{FF2B5EF4-FFF2-40B4-BE49-F238E27FC236}">
                <a16:creationId xmlns="" xmlns:a16="http://schemas.microsoft.com/office/drawing/2014/main" id="{9440AC82-88ED-9F44-B16A-331ED56E18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7075" y="964872"/>
            <a:ext cx="2880000" cy="288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49DB461-B725-F449-A698-44C27EDEA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826" y="3844872"/>
            <a:ext cx="7397750" cy="598932"/>
          </a:xfrm>
        </p:spPr>
        <p:txBody>
          <a:bodyPr/>
          <a:lstStyle/>
          <a:p>
            <a:pPr algn="ctr"/>
            <a:r>
              <a:rPr lang="en-IE" dirty="0"/>
              <a:t>Sequence of non-linear operations 	Complex behaviour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D2BEAC5-9624-C743-AF82-FB368E923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013EE47-763B-E24C-AF88-A855BCB67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20</a:t>
            </a:fld>
            <a:endParaRPr lang="en-GB"/>
          </a:p>
        </p:txBody>
      </p:sp>
      <p:sp>
        <p:nvSpPr>
          <p:cNvPr id="7" name="Right Arrow 6">
            <a:extLst>
              <a:ext uri="{FF2B5EF4-FFF2-40B4-BE49-F238E27FC236}">
                <a16:creationId xmlns="" xmlns:a16="http://schemas.microsoft.com/office/drawing/2014/main" id="{891A3816-45C9-BB42-AE5E-1435198AD2FD}"/>
              </a:ext>
            </a:extLst>
          </p:cNvPr>
          <p:cNvSpPr/>
          <p:nvPr/>
        </p:nvSpPr>
        <p:spPr>
          <a:xfrm>
            <a:off x="5038344" y="3916710"/>
            <a:ext cx="374904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6137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Classification </a:t>
            </a:r>
            <a:r>
              <a:rPr lang="en-GB" dirty="0" smtClean="0">
                <a:solidFill>
                  <a:srgbClr val="FF0000"/>
                </a:solidFill>
              </a:rPr>
              <a:t>example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50"/>
          <a:stretch/>
        </p:blipFill>
        <p:spPr>
          <a:xfrm>
            <a:off x="758825" y="1508103"/>
            <a:ext cx="2542787" cy="251940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 Learning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21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58824" y="949301"/>
            <a:ext cx="5711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Separate the </a:t>
            </a:r>
            <a:r>
              <a:rPr lang="en-GB" sz="1800" dirty="0" smtClean="0">
                <a:solidFill>
                  <a:srgbClr val="FF0000"/>
                </a:solidFill>
              </a:rPr>
              <a:t>red</a:t>
            </a:r>
            <a:r>
              <a:rPr lang="en-GB" sz="1800" dirty="0" smtClean="0"/>
              <a:t> data points from the </a:t>
            </a:r>
            <a:r>
              <a:rPr lang="en-GB" sz="1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blue </a:t>
            </a:r>
            <a:r>
              <a:rPr lang="en-GB" sz="1800" dirty="0" smtClean="0"/>
              <a:t>ones</a:t>
            </a:r>
            <a:endParaRPr lang="en-GB" sz="1800" dirty="0"/>
          </a:p>
        </p:txBody>
      </p:sp>
      <p:sp>
        <p:nvSpPr>
          <p:cNvPr id="8" name="Rectangle 7"/>
          <p:cNvSpPr/>
          <p:nvPr/>
        </p:nvSpPr>
        <p:spPr>
          <a:xfrm>
            <a:off x="758825" y="4159455"/>
            <a:ext cx="60293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https://scikit-learn.org/stable/auto_examples/classification/plot_classifier_comparison.html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53717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Classification </a:t>
            </a:r>
            <a:r>
              <a:rPr lang="en-GB" dirty="0" smtClean="0">
                <a:solidFill>
                  <a:srgbClr val="FF0000"/>
                </a:solidFill>
              </a:rPr>
              <a:t>example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8"/>
          <a:stretch/>
        </p:blipFill>
        <p:spPr>
          <a:xfrm>
            <a:off x="758825" y="1508103"/>
            <a:ext cx="5048662" cy="251940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 Learning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22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58824" y="949301"/>
            <a:ext cx="6849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Without an activation, we can only define a </a:t>
            </a:r>
            <a:r>
              <a:rPr lang="en-GB" sz="1800" b="1" dirty="0" smtClean="0">
                <a:solidFill>
                  <a:schemeClr val="accent1"/>
                </a:solidFill>
              </a:rPr>
              <a:t>linear decision boundary</a:t>
            </a:r>
            <a:endParaRPr lang="en-GB" sz="1800" b="1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8825" y="4159455"/>
            <a:ext cx="60293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https://scikit-learn.org/stable/auto_examples/classification/plot_classifier_comparison.html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1906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Classification </a:t>
            </a:r>
            <a:r>
              <a:rPr lang="en-GB" dirty="0" smtClean="0">
                <a:solidFill>
                  <a:srgbClr val="FF0000"/>
                </a:solidFill>
              </a:rPr>
              <a:t>example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5" y="1508103"/>
            <a:ext cx="7556500" cy="251940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 Learning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23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58824" y="949301"/>
            <a:ext cx="700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With a </a:t>
            </a:r>
            <a:r>
              <a:rPr lang="en-GB" sz="1800" b="1" dirty="0" smtClean="0"/>
              <a:t>non-linear</a:t>
            </a:r>
            <a:r>
              <a:rPr lang="en-GB" sz="1800" dirty="0" smtClean="0"/>
              <a:t> </a:t>
            </a:r>
            <a:r>
              <a:rPr lang="en-GB" sz="1800" b="1" dirty="0" smtClean="0"/>
              <a:t>activation</a:t>
            </a:r>
            <a:r>
              <a:rPr lang="en-GB" sz="1800" dirty="0" smtClean="0"/>
              <a:t>, we can define complex decision boundaries</a:t>
            </a:r>
            <a:endParaRPr lang="en-GB" sz="1800" dirty="0"/>
          </a:p>
        </p:txBody>
      </p:sp>
      <p:sp>
        <p:nvSpPr>
          <p:cNvPr id="8" name="Rectangle 7"/>
          <p:cNvSpPr/>
          <p:nvPr/>
        </p:nvSpPr>
        <p:spPr>
          <a:xfrm>
            <a:off x="758825" y="4159455"/>
            <a:ext cx="60293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https://scikit-learn.org/stable/auto_examples/classification/plot_classifier_comparison.html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1231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Single-layer</a:t>
            </a:r>
            <a:r>
              <a:rPr lang="en-GB" dirty="0"/>
              <a:t> neural network</a:t>
            </a:r>
            <a:endParaRPr lang="en-GB" sz="1400" b="0" dirty="0">
              <a:latin typeface="+mn-lt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Neural Networks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pPr/>
              <a:t>24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3070950" y="1716972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0950" y="1716972"/>
                <a:ext cx="355601" cy="355600"/>
              </a:xfrm>
              <a:prstGeom prst="ellipse">
                <a:avLst/>
              </a:prstGeom>
              <a:blipFill rotWithShape="0">
                <a:blip r:embed="rId3"/>
                <a:stretch>
                  <a:fillRect l="-13793"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3067901" y="2206576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7901" y="2206576"/>
                <a:ext cx="355601" cy="355600"/>
              </a:xfrm>
              <a:prstGeom prst="ellipse">
                <a:avLst/>
              </a:prstGeom>
              <a:blipFill rotWithShape="0">
                <a:blip r:embed="rId4"/>
                <a:stretch>
                  <a:fillRect l="-13559" t="-62069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3067900" y="3063077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sSub>
                            <m:sSubPr>
                              <m:ctrlPr>
                                <a:rPr lang="fr-FR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7900" y="3063077"/>
                <a:ext cx="355601" cy="355600"/>
              </a:xfrm>
              <a:prstGeom prst="ellipse">
                <a:avLst/>
              </a:prstGeom>
              <a:blipFill>
                <a:blip r:embed="rId5"/>
                <a:stretch>
                  <a:fillRect l="-241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3141564" y="2693682"/>
                <a:ext cx="2082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⋮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1564" y="2693682"/>
                <a:ext cx="208274" cy="30008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Oval 61"/>
              <p:cNvSpPr/>
              <p:nvPr/>
            </p:nvSpPr>
            <p:spPr>
              <a:xfrm>
                <a:off x="3070951" y="1221895"/>
                <a:ext cx="355601" cy="355600"/>
              </a:xfrm>
              <a:prstGeom prst="ellipse">
                <a:avLst/>
              </a:prstGeom>
              <a:solidFill>
                <a:srgbClr val="9EE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  <m:r>
                        <a:rPr lang="nl-NL" i="1" smtClean="0"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2" name="Oval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0951" y="1221895"/>
                <a:ext cx="355601" cy="355600"/>
              </a:xfrm>
              <a:prstGeom prst="ellipse">
                <a:avLst/>
              </a:prstGeom>
              <a:blipFill rotWithShape="0">
                <a:blip r:embed="rId7"/>
                <a:stretch>
                  <a:fillRect t="-61017" b="-796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Oval 135"/>
              <p:cNvSpPr/>
              <p:nvPr/>
            </p:nvSpPr>
            <p:spPr>
              <a:xfrm>
                <a:off x="5504511" y="1511629"/>
                <a:ext cx="355601" cy="355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acc>
                        <m:accPr>
                          <m:chr m:val="̂"/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36" name="Oval 1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4511" y="1511629"/>
                <a:ext cx="355601" cy="355600"/>
              </a:xfrm>
              <a:prstGeom prst="ellipse">
                <a:avLst/>
              </a:prstGeom>
              <a:blipFill rotWithShape="0">
                <a:blip r:embed="rId8"/>
                <a:stretch>
                  <a:fillRect l="-18966" t="-62069" r="-10345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Oval 140"/>
              <p:cNvSpPr/>
              <p:nvPr/>
            </p:nvSpPr>
            <p:spPr>
              <a:xfrm>
                <a:off x="4284064" y="1406014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41" name="Oval 1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064" y="1406014"/>
                <a:ext cx="355601" cy="355600"/>
              </a:xfrm>
              <a:prstGeom prst="ellipse">
                <a:avLst/>
              </a:prstGeom>
              <a:blipFill rotWithShape="0">
                <a:blip r:embed="rId9"/>
                <a:stretch>
                  <a:fillRect l="-20690" t="-63793" r="-10345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Oval 141"/>
              <p:cNvSpPr/>
              <p:nvPr/>
            </p:nvSpPr>
            <p:spPr>
              <a:xfrm>
                <a:off x="4284064" y="1904028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42" name="Oval 1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064" y="1904028"/>
                <a:ext cx="355601" cy="355600"/>
              </a:xfrm>
              <a:prstGeom prst="ellipse">
                <a:avLst/>
              </a:prstGeom>
              <a:blipFill rotWithShape="0">
                <a:blip r:embed="rId10"/>
                <a:stretch>
                  <a:fillRect l="-20690" t="-61017" r="-12069" b="-796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/>
              <p:cNvSpPr txBox="1"/>
              <p:nvPr/>
            </p:nvSpPr>
            <p:spPr>
              <a:xfrm>
                <a:off x="3437045" y="3469788"/>
                <a:ext cx="1628731" cy="755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nl-NL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1400" dirty="0"/>
                  <a:t>i</a:t>
                </a:r>
                <a:r>
                  <a:rPr lang="nl-NL" sz="1400" b="0" dirty="0"/>
                  <a:t>nput </a:t>
                </a:r>
                <a:r>
                  <a:rPr lang="nl-NL" sz="1400" b="0" dirty="0" err="1"/>
                  <a:t>size</a:t>
                </a:r>
                <a:endParaRPr lang="nl-NL" sz="1400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l-NL" sz="1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nl-NL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GB" sz="1400" dirty="0"/>
                  <a:t> hidden layer size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l-NL" sz="1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nl-NL" sz="1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GB" sz="1400" dirty="0"/>
                  <a:t> output size</a:t>
                </a:r>
              </a:p>
            </p:txBody>
          </p:sp>
        </mc:Choice>
        <mc:Fallback xmlns="">
          <p:sp>
            <p:nvSpPr>
              <p:cNvPr id="153" name="TextBox 1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7045" y="3469788"/>
                <a:ext cx="1628731" cy="755656"/>
              </a:xfrm>
              <a:prstGeom prst="rect">
                <a:avLst/>
              </a:prstGeom>
              <a:blipFill>
                <a:blip r:embed="rId11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/>
          <p:cNvSpPr/>
          <p:nvPr/>
        </p:nvSpPr>
        <p:spPr>
          <a:xfrm>
            <a:off x="3672733" y="2143058"/>
            <a:ext cx="360000" cy="360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Multiply 16"/>
          <p:cNvSpPr/>
          <p:nvPr/>
        </p:nvSpPr>
        <p:spPr>
          <a:xfrm>
            <a:off x="3672733" y="2149022"/>
            <a:ext cx="360000" cy="360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ounded Rectangle 45"/>
          <p:cNvSpPr/>
          <p:nvPr/>
        </p:nvSpPr>
        <p:spPr>
          <a:xfrm>
            <a:off x="4892088" y="2143998"/>
            <a:ext cx="360000" cy="360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Multiply 46"/>
          <p:cNvSpPr/>
          <p:nvPr/>
        </p:nvSpPr>
        <p:spPr>
          <a:xfrm>
            <a:off x="4892088" y="2149962"/>
            <a:ext cx="360000" cy="360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4284064" y="2890802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sSub>
                            <m:sSub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064" y="2890802"/>
                <a:ext cx="355601" cy="355600"/>
              </a:xfrm>
              <a:prstGeom prst="ellipse">
                <a:avLst/>
              </a:prstGeom>
              <a:blipFill>
                <a:blip r:embed="rId12"/>
                <a:stretch>
                  <a:fillRect l="-31034" r="-206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355627" y="2427010"/>
                <a:ext cx="2082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⋮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627" y="2427010"/>
                <a:ext cx="208274" cy="30008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val 25"/>
              <p:cNvSpPr/>
              <p:nvPr/>
            </p:nvSpPr>
            <p:spPr>
              <a:xfrm>
                <a:off x="5497178" y="2002718"/>
                <a:ext cx="355601" cy="355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acc>
                        <m:accPr>
                          <m:chr m:val="̂"/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6" name="Oval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178" y="2002718"/>
                <a:ext cx="355601" cy="355600"/>
              </a:xfrm>
              <a:prstGeom prst="ellipse">
                <a:avLst/>
              </a:prstGeom>
              <a:blipFill rotWithShape="0">
                <a:blip r:embed="rId14"/>
                <a:stretch>
                  <a:fillRect l="-20690" t="-63793" r="-10345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val 26"/>
              <p:cNvSpPr/>
              <p:nvPr/>
            </p:nvSpPr>
            <p:spPr>
              <a:xfrm>
                <a:off x="5504511" y="2781711"/>
                <a:ext cx="355601" cy="355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acc>
                        <m:accPr>
                          <m:chr m:val="̂"/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nl-NL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sub>
                          </m:sSub>
                        </m:e>
                      </m:acc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7" name="Oval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4511" y="2781711"/>
                <a:ext cx="355601" cy="355600"/>
              </a:xfrm>
              <a:prstGeom prst="ellipse">
                <a:avLst/>
              </a:prstGeom>
              <a:blipFill>
                <a:blip r:embed="rId15"/>
                <a:stretch>
                  <a:fillRect l="-27586" r="-206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565143" y="2427010"/>
                <a:ext cx="2082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⋮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143" y="2427010"/>
                <a:ext cx="208274" cy="30008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394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Deep </a:t>
            </a:r>
            <a:r>
              <a:rPr lang="en-GB" dirty="0"/>
              <a:t>neural network</a:t>
            </a:r>
            <a:endParaRPr lang="en-GB" sz="1400" b="0" dirty="0">
              <a:latin typeface="+mn-lt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Neural Networks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pPr/>
              <a:t>25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1778741" y="1723291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741" y="1723291"/>
                <a:ext cx="355601" cy="355600"/>
              </a:xfrm>
              <a:prstGeom prst="ellipse">
                <a:avLst/>
              </a:prstGeom>
              <a:blipFill rotWithShape="0">
                <a:blip r:embed="rId3"/>
                <a:stretch>
                  <a:fillRect l="-13793"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1775692" y="2212895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692" y="2212895"/>
                <a:ext cx="355601" cy="355600"/>
              </a:xfrm>
              <a:prstGeom prst="ellipse">
                <a:avLst/>
              </a:prstGeom>
              <a:blipFill rotWithShape="0">
                <a:blip r:embed="rId4"/>
                <a:stretch>
                  <a:fillRect l="-13559" t="-62069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1775691" y="3069396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691" y="3069396"/>
                <a:ext cx="355601" cy="355600"/>
              </a:xfrm>
              <a:prstGeom prst="ellipse">
                <a:avLst/>
              </a:prstGeom>
              <a:blipFill rotWithShape="0">
                <a:blip r:embed="rId5"/>
                <a:stretch>
                  <a:fillRect l="-15254"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1849355" y="2700001"/>
                <a:ext cx="2082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⋮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355" y="2700001"/>
                <a:ext cx="208274" cy="30008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Oval 61"/>
              <p:cNvSpPr/>
              <p:nvPr/>
            </p:nvSpPr>
            <p:spPr>
              <a:xfrm>
                <a:off x="1778742" y="1228214"/>
                <a:ext cx="355601" cy="355600"/>
              </a:xfrm>
              <a:prstGeom prst="ellipse">
                <a:avLst/>
              </a:prstGeom>
              <a:solidFill>
                <a:srgbClr val="9EE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  <m:r>
                        <a:rPr lang="nl-NL" i="1" smtClean="0"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2" name="Oval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742" y="1228214"/>
                <a:ext cx="355601" cy="355600"/>
              </a:xfrm>
              <a:prstGeom prst="ellipse">
                <a:avLst/>
              </a:prstGeom>
              <a:blipFill rotWithShape="0">
                <a:blip r:embed="rId7"/>
                <a:stretch>
                  <a:fillRect t="-61017" b="-796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Oval 135"/>
              <p:cNvSpPr/>
              <p:nvPr/>
            </p:nvSpPr>
            <p:spPr>
              <a:xfrm>
                <a:off x="6713307" y="1543640"/>
                <a:ext cx="355601" cy="355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acc>
                        <m:accPr>
                          <m:chr m:val="̂"/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36" name="Oval 1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3307" y="1543640"/>
                <a:ext cx="355601" cy="355600"/>
              </a:xfrm>
              <a:prstGeom prst="ellipse">
                <a:avLst/>
              </a:prstGeom>
              <a:blipFill rotWithShape="0">
                <a:blip r:embed="rId8"/>
                <a:stretch>
                  <a:fillRect l="-18644" t="-61017" r="-8475" b="-796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Oval 140"/>
              <p:cNvSpPr/>
              <p:nvPr/>
            </p:nvSpPr>
            <p:spPr>
              <a:xfrm>
                <a:off x="4284064" y="1406014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41" name="Oval 1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064" y="1406014"/>
                <a:ext cx="355601" cy="355600"/>
              </a:xfrm>
              <a:prstGeom prst="ellipse">
                <a:avLst/>
              </a:prstGeom>
              <a:blipFill rotWithShape="0">
                <a:blip r:embed="rId9"/>
                <a:stretch>
                  <a:fillRect l="-20690" t="-63793" r="-10345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Oval 141"/>
              <p:cNvSpPr/>
              <p:nvPr/>
            </p:nvSpPr>
            <p:spPr>
              <a:xfrm>
                <a:off x="4284064" y="1904028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42" name="Oval 1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064" y="1904028"/>
                <a:ext cx="355601" cy="355600"/>
              </a:xfrm>
              <a:prstGeom prst="ellipse">
                <a:avLst/>
              </a:prstGeom>
              <a:blipFill rotWithShape="0">
                <a:blip r:embed="rId10"/>
                <a:stretch>
                  <a:fillRect l="-20690" t="-61017" r="-12069" b="-796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/>
              <p:cNvSpPr txBox="1"/>
              <p:nvPr/>
            </p:nvSpPr>
            <p:spPr>
              <a:xfrm>
                <a:off x="3437045" y="3469788"/>
                <a:ext cx="2200059" cy="989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l-NL" sz="1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nl-NL" sz="1400" b="0" i="1" dirty="0"/>
                  <a:t>     </a:t>
                </a:r>
                <a:r>
                  <a:rPr lang="nl-NL" sz="1400" dirty="0"/>
                  <a:t>i</a:t>
                </a:r>
                <a:r>
                  <a:rPr lang="nl-NL" sz="1400" b="0" dirty="0"/>
                  <a:t>nput </a:t>
                </a:r>
                <a:r>
                  <a:rPr lang="nl-NL" sz="1400" b="0" dirty="0" err="1"/>
                  <a:t>size</a:t>
                </a:r>
                <a:endParaRPr lang="nl-NL" sz="1400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l-NL" sz="1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nl-NL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sSub>
                          <m:sSubPr>
                            <m:ctrlPr>
                              <a:rPr lang="fr-FR" sz="1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nl-NL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sz="1400" dirty="0"/>
                  <a:t> first hidden layer size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400" b="0" i="1" smtClean="0">
                          <a:latin typeface="Cambria Math" charset="0"/>
                        </a:rPr>
                        <m:t>⋮</m:t>
                      </m:r>
                    </m:oMath>
                  </m:oMathPara>
                </a14:m>
                <a:endParaRPr lang="en-GB" sz="1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l-NL" sz="1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nl-NL" sz="1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GB" sz="1400" dirty="0"/>
                  <a:t>   output size</a:t>
                </a:r>
              </a:p>
            </p:txBody>
          </p:sp>
        </mc:Choice>
        <mc:Fallback xmlns="">
          <p:sp>
            <p:nvSpPr>
              <p:cNvPr id="153" name="TextBox 1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7045" y="3469788"/>
                <a:ext cx="2200059" cy="989566"/>
              </a:xfrm>
              <a:prstGeom prst="rect">
                <a:avLst/>
              </a:prstGeom>
              <a:blipFill>
                <a:blip r:embed="rId11"/>
                <a:stretch>
                  <a:fillRect b="-379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/>
          <p:cNvSpPr/>
          <p:nvPr/>
        </p:nvSpPr>
        <p:spPr>
          <a:xfrm>
            <a:off x="2460389" y="2146520"/>
            <a:ext cx="360000" cy="360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Multiply 16"/>
          <p:cNvSpPr/>
          <p:nvPr/>
        </p:nvSpPr>
        <p:spPr>
          <a:xfrm>
            <a:off x="2460389" y="2152484"/>
            <a:ext cx="360000" cy="360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ounded Rectangle 45"/>
          <p:cNvSpPr/>
          <p:nvPr/>
        </p:nvSpPr>
        <p:spPr>
          <a:xfrm>
            <a:off x="6102823" y="2150150"/>
            <a:ext cx="360000" cy="360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Multiply 46"/>
          <p:cNvSpPr/>
          <p:nvPr/>
        </p:nvSpPr>
        <p:spPr>
          <a:xfrm>
            <a:off x="6102823" y="2156114"/>
            <a:ext cx="360000" cy="360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4284064" y="2890802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sSub>
                            <m:sSub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nl-NL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064" y="2890802"/>
                <a:ext cx="355601" cy="355600"/>
              </a:xfrm>
              <a:prstGeom prst="ellipse">
                <a:avLst/>
              </a:prstGeom>
              <a:blipFill>
                <a:blip r:embed="rId12"/>
                <a:stretch>
                  <a:fillRect l="-37931" r="-310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355627" y="2427010"/>
                <a:ext cx="2082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⋮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627" y="2427010"/>
                <a:ext cx="208274" cy="30008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val 25"/>
              <p:cNvSpPr/>
              <p:nvPr/>
            </p:nvSpPr>
            <p:spPr>
              <a:xfrm>
                <a:off x="6705974" y="2034729"/>
                <a:ext cx="355601" cy="355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acc>
                        <m:accPr>
                          <m:chr m:val="̂"/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6" name="Oval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974" y="2034729"/>
                <a:ext cx="355601" cy="355600"/>
              </a:xfrm>
              <a:prstGeom prst="ellipse">
                <a:avLst/>
              </a:prstGeom>
              <a:blipFill rotWithShape="0">
                <a:blip r:embed="rId14"/>
                <a:stretch>
                  <a:fillRect l="-20690" t="-63793" r="-10345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val 26"/>
              <p:cNvSpPr/>
              <p:nvPr/>
            </p:nvSpPr>
            <p:spPr>
              <a:xfrm>
                <a:off x="6713307" y="2813722"/>
                <a:ext cx="355601" cy="355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acc>
                        <m:accPr>
                          <m:chr m:val="̂"/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nl-NL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sub>
                          </m:sSub>
                        </m:e>
                      </m:acc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7" name="Oval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3307" y="2813722"/>
                <a:ext cx="355601" cy="355600"/>
              </a:xfrm>
              <a:prstGeom prst="ellipse">
                <a:avLst/>
              </a:prstGeom>
              <a:blipFill>
                <a:blip r:embed="rId15"/>
                <a:stretch>
                  <a:fillRect l="-31034" r="-172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773939" y="2459021"/>
                <a:ext cx="2082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⋮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939" y="2459021"/>
                <a:ext cx="208274" cy="300082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/>
              <p:cNvSpPr/>
              <p:nvPr/>
            </p:nvSpPr>
            <p:spPr>
              <a:xfrm>
                <a:off x="3071147" y="1406014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3" name="Oval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147" y="1406014"/>
                <a:ext cx="355601" cy="355600"/>
              </a:xfrm>
              <a:prstGeom prst="ellipse">
                <a:avLst/>
              </a:prstGeom>
              <a:blipFill rotWithShape="0">
                <a:blip r:embed="rId9"/>
                <a:stretch>
                  <a:fillRect l="-20690" t="-63793" r="-10345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val 23"/>
              <p:cNvSpPr/>
              <p:nvPr/>
            </p:nvSpPr>
            <p:spPr>
              <a:xfrm>
                <a:off x="3071147" y="1904028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4" name="Oval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147" y="1904028"/>
                <a:ext cx="355601" cy="355600"/>
              </a:xfrm>
              <a:prstGeom prst="ellipse">
                <a:avLst/>
              </a:prstGeom>
              <a:blipFill rotWithShape="0">
                <a:blip r:embed="rId10"/>
                <a:stretch>
                  <a:fillRect l="-20690" t="-61017" r="-12069" b="-796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24"/>
          <p:cNvSpPr/>
          <p:nvPr/>
        </p:nvSpPr>
        <p:spPr>
          <a:xfrm>
            <a:off x="3673084" y="2143998"/>
            <a:ext cx="360000" cy="360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Multiply 27"/>
          <p:cNvSpPr/>
          <p:nvPr/>
        </p:nvSpPr>
        <p:spPr>
          <a:xfrm>
            <a:off x="3673084" y="2149962"/>
            <a:ext cx="360000" cy="360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/>
              <p:cNvSpPr/>
              <p:nvPr/>
            </p:nvSpPr>
            <p:spPr>
              <a:xfrm>
                <a:off x="3071147" y="2890802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sSub>
                            <m:sSub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nl-NL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9" name="Oval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147" y="2890802"/>
                <a:ext cx="355601" cy="355600"/>
              </a:xfrm>
              <a:prstGeom prst="ellipse">
                <a:avLst/>
              </a:prstGeom>
              <a:blipFill>
                <a:blip r:embed="rId17"/>
                <a:stretch>
                  <a:fillRect l="-41379" r="-275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142710" y="2427010"/>
                <a:ext cx="2082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⋮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710" y="2427010"/>
                <a:ext cx="208274" cy="30008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861631" y="2165003"/>
                <a:ext cx="33310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…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631" y="2165003"/>
                <a:ext cx="333103" cy="300082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val 30"/>
              <p:cNvSpPr/>
              <p:nvPr/>
            </p:nvSpPr>
            <p:spPr>
              <a:xfrm>
                <a:off x="5420902" y="1401226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1" name="Oval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902" y="1401226"/>
                <a:ext cx="355601" cy="355600"/>
              </a:xfrm>
              <a:prstGeom prst="ellipse">
                <a:avLst/>
              </a:prstGeom>
              <a:blipFill rotWithShape="0">
                <a:blip r:embed="rId19"/>
                <a:stretch>
                  <a:fillRect l="-20339" t="-63793" r="-8475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val 31"/>
              <p:cNvSpPr/>
              <p:nvPr/>
            </p:nvSpPr>
            <p:spPr>
              <a:xfrm>
                <a:off x="5420902" y="1899240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2" name="Oval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902" y="1899240"/>
                <a:ext cx="355601" cy="355600"/>
              </a:xfrm>
              <a:prstGeom prst="ellipse">
                <a:avLst/>
              </a:prstGeom>
              <a:blipFill rotWithShape="0">
                <a:blip r:embed="rId20"/>
                <a:stretch>
                  <a:fillRect l="-20339" t="-63793" r="-10169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val 33"/>
              <p:cNvSpPr/>
              <p:nvPr/>
            </p:nvSpPr>
            <p:spPr>
              <a:xfrm>
                <a:off x="5420902" y="2886014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sSub>
                            <m:sSub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nl-NL" b="0" i="1" smtClean="0"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</m:sSub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4" name="Oval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902" y="2886014"/>
                <a:ext cx="355601" cy="355600"/>
              </a:xfrm>
              <a:prstGeom prst="ellipse">
                <a:avLst/>
              </a:prstGeom>
              <a:blipFill>
                <a:blip r:embed="rId21"/>
                <a:stretch>
                  <a:fillRect l="-41379" r="-275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492465" y="2422222"/>
                <a:ext cx="2082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⋮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2465" y="2422222"/>
                <a:ext cx="208274" cy="300082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237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Inference - Forward Pass</a:t>
            </a:r>
            <a:br>
              <a:rPr lang="en-GB" dirty="0"/>
            </a:br>
            <a:r>
              <a:rPr lang="en-GB" sz="2000" dirty="0">
                <a:solidFill>
                  <a:schemeClr val="tx2"/>
                </a:solidFill>
              </a:rPr>
              <a:t>Matrix multiplication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Neural Networks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pPr/>
              <a:t>26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FB843CF-2E68-E943-AFD8-C8250680E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395" y="2032425"/>
            <a:ext cx="3522930" cy="1561299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="" xmlns:a16="http://schemas.microsoft.com/office/drawing/2014/main" id="{E5E72F19-3849-C94C-B0CE-02848F71BCCB}"/>
              </a:ext>
            </a:extLst>
          </p:cNvPr>
          <p:cNvSpPr/>
          <p:nvPr/>
        </p:nvSpPr>
        <p:spPr>
          <a:xfrm>
            <a:off x="5790336" y="1898601"/>
            <a:ext cx="1527048" cy="133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565F61B4-C7EB-C647-912B-8F563EF50DAB}"/>
                  </a:ext>
                </a:extLst>
              </p:cNvPr>
              <p:cNvSpPr/>
              <p:nvPr/>
            </p:nvSpPr>
            <p:spPr>
              <a:xfrm>
                <a:off x="758825" y="1618779"/>
                <a:ext cx="4069256" cy="10136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altLang="zh-CN" sz="2000" b="1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nl-NL" altLang="zh-CN" sz="2000" b="1" i="1">
                              <a:latin typeface="Cambria Math" charset="0"/>
                            </a:rPr>
                            <m:t>𝒚</m:t>
                          </m:r>
                        </m:e>
                      </m:acc>
                      <m:r>
                        <a:rPr lang="nl-NL" altLang="zh-CN" sz="2000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nl-NL" altLang="zh-CN" sz="20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nl-NL" altLang="zh-CN" sz="2000" i="1">
                              <a:latin typeface="Cambria Math" charset="0"/>
                            </a:rPr>
                            <m:t>𝑓</m:t>
                          </m:r>
                        </m:e>
                        <m:sup>
                          <m:r>
                            <a:rPr lang="nl-NL" altLang="zh-CN" sz="2000" i="1">
                              <a:latin typeface="Cambria Math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nl-NL" altLang="zh-CN" sz="20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nl-NL" altLang="zh-CN" sz="2000" b="1" i="1">
                              <a:latin typeface="Cambria Math" charset="0"/>
                            </a:rPr>
                            <m:t>𝒙</m:t>
                          </m:r>
                          <m:r>
                            <a:rPr lang="nl-NL" altLang="zh-CN" sz="2000" i="1">
                              <a:latin typeface="Cambria Math" charset="0"/>
                            </a:rPr>
                            <m:t>;</m:t>
                          </m:r>
                          <m:r>
                            <a:rPr lang="fr-FR" altLang="zh-CN" sz="20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  <m:r>
                            <a:rPr lang="nl-NL" altLang="zh-CN" sz="2000" i="1" smtClean="0"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nl-NL" altLang="zh-CN" sz="2000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nl-NL" altLang="zh-CN" sz="20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nl-NL" altLang="zh-CN" sz="2000" i="1">
                              <a:latin typeface="Cambria Math" charset="0"/>
                            </a:rPr>
                            <m:t>𝑓</m:t>
                          </m:r>
                        </m:e>
                        <m:sup>
                          <m:r>
                            <a:rPr lang="nl-NL" altLang="zh-CN" sz="2000" i="1">
                              <a:latin typeface="Cambria Math" charset="0"/>
                            </a:rPr>
                            <m:t>1</m:t>
                          </m:r>
                        </m:sup>
                      </m:sSup>
                      <m:d>
                        <m:dPr>
                          <m:ctrlPr>
                            <a:rPr lang="nl-NL" altLang="zh-CN" sz="2000" i="1"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nl-NL" altLang="zh-CN" sz="20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nl-NL" altLang="zh-CN" sz="2000" i="1">
                                  <a:latin typeface="Cambria Math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nl-NL" altLang="zh-CN" sz="20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nl-NL" altLang="zh-CN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nl-NL" altLang="zh-CN" sz="2000" i="1">
                                  <a:latin typeface="Cambria Math" charset="0"/>
                                </a:rPr>
                                <m:t>⋯</m:t>
                              </m:r>
                              <m:sSup>
                                <m:sSupPr>
                                  <m:ctrlPr>
                                    <a:rPr lang="nl-NL" altLang="zh-CN" sz="200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altLang="zh-CN" sz="2000" i="1">
                                      <a:latin typeface="Cambria Math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fr-FR" altLang="zh-CN" sz="20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nl-NL" altLang="zh-CN" sz="20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nl-NL" altLang="zh-CN" sz="2000" b="1" i="1">
                                      <a:latin typeface="Cambria Math" charset="0"/>
                                    </a:rPr>
                                    <m:t>𝒙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altLang="zh-CN" sz="2000" b="1" i="1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nl-NL" altLang="zh-CN" sz="2000" b="1" i="1">
                              <a:latin typeface="Cambria Math" charset="0"/>
                            </a:rPr>
                            <m:t>𝒚</m:t>
                          </m:r>
                        </m:e>
                      </m:acc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20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fr-FR" sz="2000" b="1" i="1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p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</m:sSup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⋯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fr-FR" sz="20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fr-FR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0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e>
                                <m:sup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fr-FR" sz="20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fr-FR" sz="2000" b="0" i="1" smtClean="0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2000" b="1" i="1" smtClean="0"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  <m:sup>
                                      <m:r>
                                        <a:rPr lang="fr-FR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p>
                                  <m:r>
                                    <a:rPr lang="fr-FR" sz="20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IE" sz="2000" b="1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65F61B4-C7EB-C647-912B-8F563EF50D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25" y="1618779"/>
                <a:ext cx="4069256" cy="10136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701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Learning- Backward Pass or </a:t>
            </a:r>
            <a:r>
              <a:rPr lang="en-GB" dirty="0" smtClean="0">
                <a:solidFill>
                  <a:schemeClr val="accent1"/>
                </a:solidFill>
              </a:rPr>
              <a:t>Backprop</a:t>
            </a:r>
            <a:r>
              <a:rPr lang="en-GB" dirty="0"/>
              <a:t/>
            </a:r>
            <a:br>
              <a:rPr lang="en-GB" dirty="0"/>
            </a:br>
            <a:r>
              <a:rPr lang="en-GB" sz="2000" dirty="0">
                <a:solidFill>
                  <a:schemeClr val="tx2"/>
                </a:solidFill>
              </a:rPr>
              <a:t>Matrix multiplication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Neural Networks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pPr/>
              <a:t>27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FB843CF-2E68-E943-AFD8-C8250680E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395" y="2032425"/>
            <a:ext cx="3522930" cy="1561299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="" xmlns:a16="http://schemas.microsoft.com/office/drawing/2014/main" id="{E5E72F19-3849-C94C-B0CE-02848F71BCCB}"/>
              </a:ext>
            </a:extLst>
          </p:cNvPr>
          <p:cNvSpPr/>
          <p:nvPr/>
        </p:nvSpPr>
        <p:spPr>
          <a:xfrm rot="10800000">
            <a:off x="5790336" y="1898601"/>
            <a:ext cx="1527048" cy="133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565F61B4-C7EB-C647-912B-8F563EF50DAB}"/>
                  </a:ext>
                </a:extLst>
              </p:cNvPr>
              <p:cNvSpPr/>
              <p:nvPr/>
            </p:nvSpPr>
            <p:spPr>
              <a:xfrm>
                <a:off x="758825" y="1618779"/>
                <a:ext cx="18153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altLang="zh-CN" sz="2000" b="1" i="1" smtClean="0">
                          <a:latin typeface="Cambria Math" charset="0"/>
                        </a:rPr>
                        <m:t>𝑾</m:t>
                      </m:r>
                      <m:r>
                        <a:rPr lang="nl-NL" altLang="zh-CN" sz="2000" b="1" i="1" smtClean="0">
                          <a:latin typeface="Cambria Math" charset="0"/>
                        </a:rPr>
                        <m:t>←</m:t>
                      </m:r>
                      <m:r>
                        <a:rPr lang="nl-NL" altLang="zh-CN" sz="2000" b="1" i="1" smtClean="0">
                          <a:latin typeface="Cambria Math" charset="0"/>
                        </a:rPr>
                        <m:t>𝑾</m:t>
                      </m:r>
                      <m:r>
                        <a:rPr lang="nl-NL" altLang="zh-CN" sz="2000" b="1" i="1" smtClean="0">
                          <a:latin typeface="Cambria Math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nl-NL" altLang="zh-CN" sz="2000" b="0" i="0" smtClean="0">
                          <a:latin typeface="Cambria Math" charset="0"/>
                        </a:rPr>
                        <m:t>Δ</m:t>
                      </m:r>
                      <m:r>
                        <a:rPr lang="nl-NL" altLang="zh-CN" sz="2000" b="1" i="1" smtClean="0">
                          <a:latin typeface="Cambria Math" charset="0"/>
                        </a:rPr>
                        <m:t>𝑾</m:t>
                      </m:r>
                    </m:oMath>
                  </m:oMathPara>
                </a14:m>
                <a:endParaRPr lang="en-IE" sz="2000" b="1" i="1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65F61B4-C7EB-C647-912B-8F563EF50D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25" y="1618779"/>
                <a:ext cx="1815305" cy="4001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2268548" y="2667276"/>
            <a:ext cx="13262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Learning update</a:t>
            </a:r>
            <a:endParaRPr lang="en-GB" dirty="0">
              <a:solidFill>
                <a:schemeClr val="accent1"/>
              </a:solidFill>
            </a:endParaRPr>
          </a:p>
        </p:txBody>
      </p:sp>
      <p:cxnSp>
        <p:nvCxnSpPr>
          <p:cNvPr id="7" name="Elbow Connector 6"/>
          <p:cNvCxnSpPr/>
          <p:nvPr/>
        </p:nvCxnSpPr>
        <p:spPr>
          <a:xfrm rot="16200000" flipV="1">
            <a:off x="2206809" y="2001276"/>
            <a:ext cx="760618" cy="689090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8825" y="3074435"/>
            <a:ext cx="38670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Iteratively update the </a:t>
            </a:r>
            <a:r>
              <a:rPr lang="en-GB" smtClean="0"/>
              <a:t>network parameters (weights)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99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8824" y="1057749"/>
                <a:ext cx="7556501" cy="2922458"/>
              </a:xfrm>
            </p:spPr>
            <p:txBody>
              <a:bodyPr/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Dataset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fr-F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sSub>
                          <m:sSubPr>
                            <m:ctrlPr>
                              <a:rPr lang="fr-FR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  <m:r>
                      <a:rPr lang="fr-FR" b="1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fr-FR" b="1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sSub>
                          <m:sSubPr>
                            <m:ctrlPr>
                              <a:rPr lang="fr-FR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  <a:r>
                  <a:rPr lang="fr-FR" b="0" i="1" dirty="0">
                    <a:latin typeface="Cambria Math" panose="02040503050406030204" pitchFamily="18" charset="0"/>
                  </a:rPr>
                  <a:t/>
                </a:r>
                <a:br>
                  <a:rPr lang="fr-FR" b="0" i="1" dirty="0">
                    <a:latin typeface="Cambria Math" panose="02040503050406030204" pitchFamily="18" charset="0"/>
                  </a:rPr>
                </a:br>
                <a:r>
                  <a:rPr lang="fr-FR" b="0" i="1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pairs </a:t>
                </a:r>
                <a14:m>
                  <m:oMath xmlns:m="http://schemas.openxmlformats.org/officeDocument/2006/math">
                    <m:r>
                      <a:rPr lang="nl-NL" b="0" i="0" smtClean="0">
                        <a:latin typeface="Cambria Math" charset="0"/>
                      </a:rPr>
                      <m:t>(</m:t>
                    </m:r>
                    <m:r>
                      <a:rPr lang="en-GB" b="1" i="1" smtClean="0">
                        <a:latin typeface="Cambria Math" charset="0"/>
                      </a:rPr>
                      <m:t>𝒙</m:t>
                    </m:r>
                    <m:r>
                      <a:rPr lang="nl-NL" b="1" i="0" smtClean="0">
                        <a:latin typeface="Cambria Math" charset="0"/>
                      </a:rPr>
                      <m:t>, </m:t>
                    </m:r>
                    <m:r>
                      <a:rPr lang="nl-NL" b="1" i="1" smtClean="0">
                        <a:latin typeface="Cambria Math" charset="0"/>
                      </a:rPr>
                      <m:t>𝒚</m:t>
                    </m:r>
                    <m:r>
                      <a:rPr lang="nl-NL" b="0" i="0" smtClean="0">
                        <a:latin typeface="Cambria Math" charset="0"/>
                      </a:rPr>
                      <m:t>)</m:t>
                    </m:r>
                    <m:d>
                      <m:dPr>
                        <m:begChr m:val="{"/>
                        <m:endChr m:val=""/>
                        <m:ctrlPr>
                          <a:rPr lang="nl-NL" b="0" i="1" smtClean="0">
                            <a:latin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nl-NL" b="0" i="1" smtClean="0">
                                <a:latin typeface="Cambria Math" charset="0"/>
                              </a:rPr>
                            </m:ctrlPr>
                          </m:eqArrPr>
                          <m:e>
                            <m:r>
                              <m:rPr>
                                <m:nor/>
                              </m:rPr>
                              <a:rPr lang="en-GB" dirty="0"/>
                              <m:t>Each</m:t>
                            </m:r>
                            <m:r>
                              <m:rPr>
                                <m:nor/>
                              </m:rPr>
                              <a:rPr lang="en-GB" dirty="0"/>
                              <m:t> </m:t>
                            </m:r>
                            <m:r>
                              <a:rPr lang="nl-NL" b="1" i="1">
                                <a:latin typeface="Cambria Math" charset="0"/>
                              </a:rPr>
                              <m:t>𝒙</m:t>
                            </m:r>
                            <m:r>
                              <m:rPr>
                                <m:nor/>
                              </m:rPr>
                              <a:rPr lang="en-GB" dirty="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GB" dirty="0"/>
                              <m:t>is</m:t>
                            </m:r>
                            <m:r>
                              <m:rPr>
                                <m:nor/>
                              </m:rPr>
                              <a:rPr lang="en-GB" dirty="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GB" dirty="0"/>
                              <m:t>a</m:t>
                            </m:r>
                            <m:r>
                              <m:rPr>
                                <m:nor/>
                              </m:rPr>
                              <a:rPr lang="en-GB" dirty="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GB" dirty="0"/>
                              <m:t>vector</m:t>
                            </m:r>
                            <m:r>
                              <m:rPr>
                                <m:nor/>
                              </m:rPr>
                              <a:rPr lang="en-GB" dirty="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GB" dirty="0"/>
                              <m:t>of</m:t>
                            </m:r>
                            <m:r>
                              <m:rPr>
                                <m:nor/>
                              </m:rPr>
                              <a:rPr lang="en-GB" dirty="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GB" dirty="0"/>
                              <m:t>size</m:t>
                            </m:r>
                            <m:r>
                              <m:rPr>
                                <m:nor/>
                              </m:rPr>
                              <a:rPr lang="en-GB" dirty="0"/>
                              <m:t> </m:t>
                            </m:r>
                            <m:sSub>
                              <m:sSubPr>
                                <m:ctrlPr>
                                  <a:rPr lang="fr-FR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GB" dirty="0"/>
                              <m:t>: </m:t>
                            </m:r>
                            <m:r>
                              <a:rPr lang="nl-NL" b="1" i="1" dirty="0">
                                <a:latin typeface="Cambria Math" charset="0"/>
                              </a:rPr>
                              <m:t>𝒙</m:t>
                            </m:r>
                            <m:r>
                              <a:rPr lang="nl-NL" i="1" dirty="0">
                                <a:latin typeface="Cambria Math" charset="0"/>
                              </a:rPr>
                              <m:t>=</m:t>
                            </m:r>
                            <m:d>
                              <m:dPr>
                                <m:ctrlPr>
                                  <a:rPr lang="nl-NL" i="1" dirty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nl-NL" i="1" dirty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l-NL" i="1" dirty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nl-NL" i="1" dirty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nl-NL" i="1" dirty="0">
                                    <a:latin typeface="Cambria Math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nl-NL" i="1" dirty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l-NL" i="1" dirty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nl-NL" i="1" dirty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nl-NL" i="1" dirty="0">
                                    <a:latin typeface="Cambria Math" charset="0"/>
                                  </a:rPr>
                                  <m:t>,⋯,</m:t>
                                </m:r>
                                <m:sSub>
                                  <m:sSubPr>
                                    <m:ctrlPr>
                                      <a:rPr lang="nl-NL" i="1" dirty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l-NL" i="1" dirty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fr-FR" i="1" dirty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 dirty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fr-FR" i="1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d>
                            <m:r>
                              <m:rPr>
                                <m:nor/>
                              </m:rPr>
                              <a:rPr lang="nl-NL" dirty="0"/>
                              <m:t> 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en-GB" dirty="0"/>
                              <m:t>Each</m:t>
                            </m:r>
                            <m:r>
                              <m:rPr>
                                <m:nor/>
                              </m:rPr>
                              <a:rPr lang="en-GB" dirty="0"/>
                              <m:t> </m:t>
                            </m:r>
                            <m:r>
                              <a:rPr lang="nl-NL" b="1" i="1">
                                <a:latin typeface="Cambria Math" charset="0"/>
                              </a:rPr>
                              <m:t>𝒚</m:t>
                            </m:r>
                            <m:r>
                              <m:rPr>
                                <m:nor/>
                              </m:rPr>
                              <a:rPr lang="en-GB" dirty="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GB" dirty="0"/>
                              <m:t>is</m:t>
                            </m:r>
                            <m:r>
                              <m:rPr>
                                <m:nor/>
                              </m:rPr>
                              <a:rPr lang="en-GB" dirty="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GB" dirty="0"/>
                              <m:t>a</m:t>
                            </m:r>
                            <m:r>
                              <m:rPr>
                                <m:nor/>
                              </m:rPr>
                              <a:rPr lang="en-GB" dirty="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GB" dirty="0"/>
                              <m:t>vector</m:t>
                            </m:r>
                            <m:r>
                              <m:rPr>
                                <m:nor/>
                              </m:rPr>
                              <a:rPr lang="en-GB" dirty="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GB" dirty="0"/>
                              <m:t>of</m:t>
                            </m:r>
                            <m:r>
                              <m:rPr>
                                <m:nor/>
                              </m:rPr>
                              <a:rPr lang="en-GB" dirty="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GB" dirty="0"/>
                              <m:t>size</m:t>
                            </m:r>
                            <m:r>
                              <m:rPr>
                                <m:nor/>
                              </m:rPr>
                              <a:rPr lang="en-GB" dirty="0"/>
                              <m:t> </m:t>
                            </m:r>
                            <m:sSub>
                              <m:sSubPr>
                                <m:ctrlPr>
                                  <a:rPr lang="fr-FR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GB" dirty="0"/>
                              <m:t>: </m:t>
                            </m:r>
                            <m:r>
                              <a:rPr lang="nl-NL" b="1" i="1" dirty="0">
                                <a:latin typeface="Cambria Math" charset="0"/>
                              </a:rPr>
                              <m:t>𝒚</m:t>
                            </m:r>
                            <m:r>
                              <a:rPr lang="nl-NL" i="1" dirty="0">
                                <a:latin typeface="Cambria Math" charset="0"/>
                              </a:rPr>
                              <m:t>=(</m:t>
                            </m:r>
                            <m:sSub>
                              <m:sSubPr>
                                <m:ctrlPr>
                                  <a:rPr lang="nl-NL" i="1" dirty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nl-NL" i="1" dirty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nl-NL" i="1" dirty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nl-NL" i="1" dirty="0">
                                <a:latin typeface="Cambria Math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nl-NL" i="1" dirty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nl-NL" i="1" dirty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nl-NL" i="1" dirty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nl-NL" i="1" dirty="0">
                                <a:latin typeface="Cambria Math" charset="0"/>
                              </a:rPr>
                              <m:t>,⋯,</m:t>
                            </m:r>
                            <m:sSub>
                              <m:sSubPr>
                                <m:ctrlPr>
                                  <a:rPr lang="nl-NL" i="1" dirty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nl-NL" i="1" dirty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fr-FR" i="1" dirty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nl-NL" i="1" dirty="0">
                                <a:latin typeface="Cambria Math" charset="0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endParaRPr lang="en-GB" dirty="0"/>
              </a:p>
              <a:p>
                <a:r>
                  <a:rPr lang="fr-FR" b="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is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GB" dirty="0"/>
                  <a:t> variable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GB" dirty="0"/>
                  <a:t> instance</a:t>
                </a:r>
                <a:br>
                  <a:rPr lang="en-GB" dirty="0"/>
                </a:br>
                <a:endParaRPr lang="en-GB" b="0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Network </a:t>
                </a:r>
                <a14:m>
                  <m:oMath xmlns:m="http://schemas.openxmlformats.org/officeDocument/2006/math">
                    <m:r>
                      <a:rPr lang="nl-NL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𝐿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(hidden) layers</a:t>
                </a:r>
              </a:p>
              <a:p>
                <a:r>
                  <a:rPr lang="en-GB" dirty="0"/>
                  <a:t>	Each layer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charset="0"/>
                      </a:rPr>
                      <m:t>𝑙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is composed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neurons</a:t>
                </a:r>
              </a:p>
              <a:p>
                <a:r>
                  <a:rPr lang="en-GB" b="0" dirty="0"/>
                  <a:t>	Each layer has a corresponding set of weights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nl-NL" b="1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nl-NL" b="1" i="0" smtClean="0">
                            <a:latin typeface="Cambria Math" charset="0"/>
                          </a:rPr>
                          <m:t>𝐖</m:t>
                        </m:r>
                      </m:e>
                      <m:sub>
                        <m:r>
                          <a:rPr lang="nl-NL" b="1" i="1" smtClean="0">
                            <a:latin typeface="Cambria Math" charset="0"/>
                          </a:rPr>
                          <m:t>𝒍</m:t>
                        </m:r>
                      </m:sub>
                      <m:sup>
                        <m:sSub>
                          <m:sSubPr>
                            <m:ctrlPr>
                              <a:rPr lang="nl-NL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sSub>
                              <m:sSubPr>
                                <m:ctrlPr>
                                  <a:rPr lang="fr-FR" b="1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</m:e>
                              <m:sub>
                                <m:r>
                                  <a:rPr lang="nl-NL" b="1" i="1" smtClean="0">
                                    <a:latin typeface="Cambria Math" charset="0"/>
                                  </a:rPr>
                                  <m:t>𝒍</m:t>
                                </m:r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sub>
                        </m:sSub>
                        <m:r>
                          <a:rPr lang="nl-NL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  <m:sSub>
                          <m:sSubPr>
                            <m:ctrlPr>
                              <a:rPr lang="nl-NL" b="1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fr-FR" b="1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𝒏</m:t>
                            </m:r>
                          </m:e>
                          <m:sub>
                            <m:sSub>
                              <m:sSubPr>
                                <m:ctrlPr>
                                  <a:rPr lang="fr-FR" b="1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𝒉</m:t>
                                </m:r>
                              </m:e>
                              <m:sub>
                                <m:r>
                                  <a:rPr lang="nl-NL" b="1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𝒍</m:t>
                                </m:r>
                              </m:sub>
                            </m:sSub>
                          </m:sub>
                        </m:sSub>
                      </m:sup>
                    </m:sSubSup>
                  </m:oMath>
                </a14:m>
                <a:endParaRPr lang="en-GB" b="1" dirty="0"/>
              </a:p>
              <a:p>
                <a:r>
                  <a:rPr lang="en-GB" sz="1600" dirty="0"/>
                  <a:t>	(number of neurons of next layer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1600" dirty="0"/>
                  <a:t> number of neurons of current layer)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8824" y="1057749"/>
                <a:ext cx="7556501" cy="2922458"/>
              </a:xfrm>
              <a:blipFill>
                <a:blip r:embed="rId2"/>
                <a:stretch>
                  <a:fillRect l="-2017" t="-68398" b="-5541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Deep Learning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26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210440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Deep Learning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8824" y="1306642"/>
            <a:ext cx="7556501" cy="2922458"/>
          </a:xfrm>
        </p:spPr>
        <p:txBody>
          <a:bodyPr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dirty="0"/>
              <a:t>A sub-field of machine learning.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dirty="0"/>
              <a:t>Learning of multiple levels of </a:t>
            </a:r>
            <a:r>
              <a:rPr lang="en-GB" b="1" dirty="0"/>
              <a:t>representation</a:t>
            </a:r>
            <a:r>
              <a:rPr lang="en-GB" dirty="0"/>
              <a:t>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dirty="0"/>
              <a:t>Well suited for complex problems with lots of structure:</a:t>
            </a:r>
          </a:p>
          <a:p>
            <a:pPr marL="523875" lvl="2" indent="-342900"/>
            <a:r>
              <a:rPr lang="en-GB" dirty="0"/>
              <a:t>Computer Vision;</a:t>
            </a:r>
          </a:p>
          <a:p>
            <a:pPr marL="523875" lvl="2" indent="-342900"/>
            <a:r>
              <a:rPr lang="en-GB" dirty="0"/>
              <a:t>Natural Language Processing (NLP).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dirty="0"/>
              <a:t>Data hungry.</a:t>
            </a:r>
          </a:p>
          <a:p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GB" dirty="0"/>
              <a:t>Deep Learning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194BDB0-F4EA-4DD6-8281-CCE2440D0CE0}" type="slidenum">
              <a:rPr lang="en-GB" smtClean="0"/>
              <a:pPr/>
              <a:t>3</a:t>
            </a:fld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5684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16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Loss function</a:t>
            </a:r>
            <a:endParaRPr lang="en-GB" sz="20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758824" y="1306642"/>
                <a:ext cx="7556501" cy="2922458"/>
              </a:xfrm>
            </p:spPr>
            <p:txBody>
              <a:bodyPr/>
              <a:lstStyle/>
              <a:p>
                <a:r>
                  <a:rPr lang="en-GB" dirty="0"/>
                  <a:t>Quantify how the output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nl-NL" b="1" i="0" smtClean="0">
                            <a:latin typeface="Cambria Math" charset="0"/>
                          </a:rPr>
                          <m:t>𝐲</m:t>
                        </m:r>
                      </m:e>
                    </m:acc>
                    <m:r>
                      <a:rPr lang="nl-NL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fr-FR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nl-NL" i="1">
                            <a:latin typeface="Cambria Math" charset="0"/>
                          </a:rPr>
                          <m:t>𝑓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nl-NL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nl-NL" b="1" i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𝐱</m:t>
                        </m:r>
                        <m:r>
                          <a:rPr lang="nl-NL" i="1">
                            <a:latin typeface="Cambria Math" charset="0"/>
                          </a:rPr>
                          <m:t>;</m:t>
                        </m:r>
                        <m:r>
                          <a:rPr lang="nl-NL" b="1" i="0">
                            <a:latin typeface="Cambria Math" charset="0"/>
                          </a:rPr>
                          <m:t>𝐖</m:t>
                        </m:r>
                      </m:e>
                    </m:d>
                  </m:oMath>
                </a14:m>
                <a:r>
                  <a:rPr lang="en-GB" dirty="0"/>
                  <a:t> differs from the ‘true’ one </a:t>
                </a:r>
                <a14:m>
                  <m:oMath xmlns:m="http://schemas.openxmlformats.org/officeDocument/2006/math">
                    <m:r>
                      <a:rPr lang="nl-NL" b="1" i="0" smtClean="0">
                        <a:latin typeface="Cambria Math" charset="0"/>
                      </a:rPr>
                      <m:t>𝐲</m:t>
                    </m:r>
                  </m:oMath>
                </a14:m>
                <a:r>
                  <a:rPr lang="en-GB" dirty="0"/>
                  <a:t>.</a:t>
                </a:r>
              </a:p>
              <a:p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ℒ</m:t>
                      </m:r>
                      <m:r>
                        <a:rPr lang="nl-NL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p>
                        <m:sSupPr>
                          <m:ctrlPr>
                            <a:rPr lang="fr-FR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𝑓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nl-NL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nl-NL" b="1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𝐱</m:t>
                          </m:r>
                          <m:r>
                            <a:rPr lang="nl-NL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;</m:t>
                          </m:r>
                          <m:r>
                            <a:rPr lang="nl-NL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𝑾</m:t>
                          </m:r>
                        </m:e>
                      </m:d>
                      <m:r>
                        <a:rPr lang="nl-NL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</m:t>
                      </m:r>
                      <m:r>
                        <a:rPr lang="nl-NL" b="1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𝐲</m:t>
                      </m:r>
                      <m:r>
                        <a:rPr lang="nl-NL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	Regression</a:t>
                </a:r>
                <a:r>
                  <a:rPr lang="en-GB" dirty="0"/>
                  <a:t>: predicting a real number</a:t>
                </a:r>
                <a:br>
                  <a:rPr lang="en-GB" dirty="0"/>
                </a:br>
                <a:r>
                  <a:rPr lang="en-GB" dirty="0"/>
                  <a:t>		</a:t>
                </a:r>
                <a:r>
                  <a:rPr lang="en-GB" dirty="0" smtClean="0"/>
                  <a:t>Square </a:t>
                </a:r>
                <a:r>
                  <a:rPr lang="en-GB" dirty="0"/>
                  <a:t>error    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d>
                      <m:dPr>
                        <m:ctrlPr>
                          <a:rPr lang="nl-NL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nl-NL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nl-NL" b="1" i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𝐲</m:t>
                            </m:r>
                          </m:e>
                        </m:acc>
                        <m:r>
                          <a:rPr lang="nl-NL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r>
                          <a:rPr lang="nl-NL" b="1" i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𝐲</m:t>
                        </m:r>
                      </m:e>
                    </m:d>
                    <m:r>
                      <a:rPr lang="nl-NL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p>
                      <m:sSupPr>
                        <m:ctrlPr>
                          <a:rPr lang="nl-NL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nl-NL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nl-NL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nl-NL" b="1" i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𝐲</m:t>
                                </m:r>
                              </m:e>
                            </m:acc>
                            <m:r>
                              <a:rPr lang="nl-NL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−</m:t>
                            </m:r>
                            <m:r>
                              <a:rPr lang="nl-NL" b="1" i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𝐲</m:t>
                            </m:r>
                          </m:e>
                        </m:d>
                      </m:e>
                      <m:sup>
                        <m:r>
                          <a:rPr lang="nl-NL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r>
                      <a:rPr lang="nl-NL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endParaRPr lang="nl-NL" b="1" dirty="0">
                  <a:ea typeface="Cambria Math" charset="0"/>
                  <a:cs typeface="Cambria Math" charset="0"/>
                </a:endParaRP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	Classification</a:t>
                </a:r>
                <a:r>
                  <a:rPr lang="en-GB" dirty="0"/>
                  <a:t>: predicting a class</a:t>
                </a:r>
                <a:br>
                  <a:rPr lang="en-GB" dirty="0"/>
                </a:br>
                <a:r>
                  <a:rPr lang="en-GB" dirty="0"/>
                  <a:t>		Log-loss	    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d>
                      <m:dPr>
                        <m:ctrlPr>
                          <a:rPr lang="nl-NL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nl-NL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nl-NL" b="1" i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𝐲</m:t>
                            </m:r>
                          </m:e>
                        </m:acc>
                        <m:r>
                          <a:rPr lang="nl-NL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r>
                          <a:rPr lang="nl-NL" b="1" i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𝐲</m:t>
                        </m:r>
                      </m:e>
                    </m:d>
                    <m:r>
                      <a:rPr lang="nl-NL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nl-NL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a:rPr lang="nl-NL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𝑗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nl-NL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nl-NL" b="0" i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nl-NL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nl-NL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nl-NL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nl-NL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nl-NL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sSub>
                          <m:sSubPr>
                            <m:ctrlPr>
                              <a:rPr lang="nl-NL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nl-NL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nl-NL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8824" y="1306642"/>
                <a:ext cx="7556501" cy="2922458"/>
              </a:xfrm>
              <a:blipFill rotWithShape="0">
                <a:blip r:embed="rId3"/>
                <a:stretch>
                  <a:fillRect l="-2016" t="-2500" b="-8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GB" dirty="0"/>
              <a:t>Neural Networks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194BDB0-F4EA-4DD6-8281-CCE2440D0CE0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226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Loss function </a:t>
            </a:r>
            <a:br>
              <a:rPr lang="en-GB" dirty="0"/>
            </a:br>
            <a:r>
              <a:rPr lang="en-GB" sz="2400" b="0" dirty="0">
                <a:solidFill>
                  <a:schemeClr val="accent1"/>
                </a:solidFill>
              </a:rPr>
              <a:t>Empirical loss </a:t>
            </a:r>
            <a:r>
              <a:rPr lang="en-GB" sz="2400" b="0" dirty="0">
                <a:solidFill>
                  <a:srgbClr val="000000"/>
                </a:solidFill>
              </a:rPr>
              <a:t>or</a:t>
            </a:r>
            <a:r>
              <a:rPr lang="en-GB" sz="2400" b="0" dirty="0">
                <a:solidFill>
                  <a:schemeClr val="accent1"/>
                </a:solidFill>
              </a:rPr>
              <a:t> Cost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758824" y="1306642"/>
                <a:ext cx="7556501" cy="2922458"/>
              </a:xfrm>
            </p:spPr>
            <p:txBody>
              <a:bodyPr/>
              <a:lstStyle/>
              <a:p>
                <a:r>
                  <a:rPr lang="en-GB" b="0" dirty="0">
                    <a:ea typeface="Cambria Math" charset="0"/>
                    <a:cs typeface="Cambria Math" charset="0"/>
                  </a:rPr>
                  <a:t>The </a:t>
                </a:r>
                <a:r>
                  <a:rPr lang="en-GB" b="0" dirty="0">
                    <a:solidFill>
                      <a:schemeClr val="tx2"/>
                    </a:solidFill>
                    <a:ea typeface="Cambria Math" charset="0"/>
                    <a:cs typeface="Cambria Math" charset="0"/>
                  </a:rPr>
                  <a:t>expected</a:t>
                </a:r>
                <a:r>
                  <a:rPr lang="en-GB" b="0" dirty="0">
                    <a:ea typeface="Cambria Math" charset="0"/>
                    <a:cs typeface="Cambria Math" charset="0"/>
                  </a:rPr>
                  <a:t> loss over the entire data set.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𝐽</m:t>
                      </m:r>
                      <m:d>
                        <m:dPr>
                          <m:ctrlPr>
                            <a:rPr lang="nl-NL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𝑿</m:t>
                          </m:r>
                          <m:r>
                            <a:rPr lang="nl-NL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nl-NL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𝒚</m:t>
                          </m:r>
                          <m:r>
                            <a:rPr lang="nl-NL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nl-NL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lang="nl-NL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𝑾</m:t>
                          </m:r>
                        </m:e>
                      </m:d>
                      <m:r>
                        <a:rPr lang="en-GB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𝔼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𝒚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ℒ</m:t>
                      </m:r>
                      <m:d>
                        <m:dPr>
                          <m:ctrlPr>
                            <a:rPr lang="fr-FR" b="0" i="1" smtClean="0">
                              <a:latin typeface="Cambria Math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GB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fr-FR" b="1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𝑿</m:t>
                              </m:r>
                              <m:r>
                                <a:rPr lang="en-GB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;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𝑾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𝒚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sup>
                        <m:e>
                          <m:r>
                            <a:rPr lang="en-GB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  <m:r>
                            <a:rPr lang="en-GB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fr-FR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GB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b="1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1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𝒙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GB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GB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;</m:t>
                              </m:r>
                              <m:r>
                                <a:rPr lang="en-GB" b="1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𝑾</m:t>
                              </m:r>
                            </m:e>
                          </m:d>
                          <m:r>
                            <a:rPr lang="en-GB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GB" b="1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𝒚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en-GB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GB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GB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GB"/>
                            <m:t> 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An estimate of how the model perform in the task.</a:t>
                </a:r>
              </a:p>
              <a:p>
                <a:endParaRPr lang="en-GB" dirty="0">
                  <a:solidFill>
                    <a:schemeClr val="accent1"/>
                  </a:solidFill>
                </a:endParaRP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Supervised learning: </a:t>
                </a:r>
                <a:r>
                  <a:rPr lang="en-GB" dirty="0"/>
                  <a:t>Minimize the empirical loss.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p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argmi</m:t>
                      </m:r>
                      <m:sSub>
                        <m:sSubPr>
                          <m:ctrlPr>
                            <a:rPr lang="fr-FR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d>
                            <m:dPr>
                              <m:ctrlPr>
                                <a:rPr lang="nl-NL" b="0" i="1" smtClean="0">
                                  <a:latin typeface="Cambria Math" charset="0"/>
                                  <a:ea typeface="Cambria Math" charset="0"/>
                                </a:rPr>
                              </m:ctrlPr>
                            </m:dPr>
                            <m:e>
                              <m:r>
                                <a:rPr lang="nl-NL" b="1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𝒙</m:t>
                              </m:r>
                              <m:r>
                                <a:rPr lang="nl-NL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r>
                                <a:rPr lang="nl-NL" b="1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𝒚</m:t>
                              </m:r>
                              <m:r>
                                <a:rPr lang="nl-NL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r>
                                <a:rPr lang="nl-NL" b="1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𝑾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8824" y="1306642"/>
                <a:ext cx="7556501" cy="2922458"/>
              </a:xfrm>
              <a:blipFill>
                <a:blip r:embed="rId3"/>
                <a:stretch>
                  <a:fillRect l="-2017" t="-2510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GB" dirty="0"/>
              <a:t>Loss Function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194BDB0-F4EA-4DD6-8281-CCE2440D0CE0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202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Gradient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b="1" dirty="0" smtClean="0">
                    <a:solidFill>
                      <a:schemeClr val="accent1"/>
                    </a:solidFill>
                  </a:rPr>
                  <a:t>Gradient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1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nl-NL" sz="1800">
                            <a:latin typeface="Cambria Math" charset="0"/>
                          </a:rPr>
                          <m:t>𝛻</m:t>
                        </m:r>
                      </m:e>
                      <m:sub>
                        <m:r>
                          <a:rPr lang="nl-NL" sz="1800" i="1">
                            <a:latin typeface="Cambria Math" charset="0"/>
                          </a:rPr>
                          <m:t>𝑤</m:t>
                        </m:r>
                      </m:sub>
                    </m:sSub>
                    <m:r>
                      <a:rPr lang="fr-FR" sz="1800" i="1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nl-NL" sz="18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nl-NL" sz="1800" i="1">
                            <a:latin typeface="Cambria Math" charset="0"/>
                          </a:rPr>
                          <m:t>𝑤</m:t>
                        </m:r>
                      </m:e>
                    </m:d>
                  </m:oMath>
                </a14:m>
                <a:endParaRPr lang="en-GB" b="1" dirty="0">
                  <a:solidFill>
                    <a:schemeClr val="accent1"/>
                  </a:solidFill>
                </a:endParaRPr>
              </a:p>
              <a:p>
                <a:pPr marL="342900" lvl="1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Direction of </a:t>
                </a:r>
                <a:r>
                  <a:rPr lang="en-GB" dirty="0">
                    <a:solidFill>
                      <a:schemeClr val="accent1"/>
                    </a:solidFill>
                  </a:rPr>
                  <a:t>fastest increase </a:t>
                </a:r>
                <a:r>
                  <a:rPr lang="en-GB" dirty="0"/>
                  <a:t>of a function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GB" dirty="0"/>
                  <a:t> at point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GB" dirty="0"/>
                  <a:t>.</a:t>
                </a:r>
              </a:p>
              <a:p>
                <a:pPr marL="342900" lvl="1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The </a:t>
                </a:r>
                <a:r>
                  <a:rPr lang="en-GB" dirty="0">
                    <a:solidFill>
                      <a:schemeClr val="tx2"/>
                    </a:solidFill>
                  </a:rPr>
                  <a:t>opposite direction</a:t>
                </a:r>
                <a:r>
                  <a:rPr lang="en-GB" sz="1800" dirty="0">
                    <a:solidFill>
                      <a:schemeClr val="tx2"/>
                    </a:solidFill>
                  </a:rPr>
                  <a:t> </a:t>
                </a:r>
                <a:r>
                  <a:rPr lang="en-GB" dirty="0"/>
                  <a:t>is the best bet to </a:t>
                </a:r>
                <a:r>
                  <a:rPr lang="en-GB" dirty="0">
                    <a:solidFill>
                      <a:schemeClr val="tx2"/>
                    </a:solidFill>
                  </a:rPr>
                  <a:t>minimize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GB" dirty="0"/>
                  <a:t>.</a:t>
                </a:r>
              </a:p>
              <a:p>
                <a:pPr lvl="1"/>
                <a:endParaRPr lang="en-GB" sz="1950" b="1" dirty="0">
                  <a:solidFill>
                    <a:schemeClr val="tx2"/>
                  </a:solidFill>
                </a:endParaRPr>
              </a:p>
              <a:p>
                <a:pPr lvl="1"/>
                <a:r>
                  <a:rPr lang="en-GB" sz="1950" b="1" dirty="0">
                    <a:solidFill>
                      <a:schemeClr val="tx2"/>
                    </a:solidFill>
                  </a:rPr>
                  <a:t>Gradient descent</a:t>
                </a:r>
              </a:p>
              <a:p>
                <a:pPr marL="342900" lvl="1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Move to a point in the opposite direction of the gradient</a:t>
                </a:r>
                <a:br>
                  <a:rPr lang="en-GB" dirty="0"/>
                </a:br>
                <a:r>
                  <a:rPr lang="en-GB" dirty="0"/>
                  <a:t/>
                </a:r>
                <a:br>
                  <a:rPr lang="en-GB" dirty="0"/>
                </a:br>
                <a:endParaRPr lang="en-GB" dirty="0"/>
              </a:p>
              <a:p>
                <a:pPr marL="342900" lvl="1" indent="-342900">
                  <a:buFont typeface="Arial" panose="020B0604020202020204" pitchFamily="34" charset="0"/>
                  <a:buChar char="•"/>
                </a:pPr>
                <a:r>
                  <a:rPr lang="fr-FR" b="0" dirty="0"/>
                  <a:t>Learning rate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fr-FR" b="0" dirty="0"/>
                  <a:t>: how </a:t>
                </a:r>
                <a:r>
                  <a:rPr lang="fr-FR" b="0" dirty="0" err="1"/>
                  <a:t>much</a:t>
                </a:r>
                <a:r>
                  <a:rPr lang="fr-FR" b="0" dirty="0"/>
                  <a:t> </a:t>
                </a:r>
                <a:r>
                  <a:rPr lang="fr-FR" b="0" dirty="0" err="1"/>
                  <a:t>we</a:t>
                </a:r>
                <a:r>
                  <a:rPr lang="fr-FR" b="0" dirty="0"/>
                  <a:t> move in </a:t>
                </a:r>
                <a:r>
                  <a:rPr lang="fr-FR" b="0" dirty="0" err="1"/>
                  <a:t>that</a:t>
                </a:r>
                <a:r>
                  <a:rPr lang="fr-FR" b="0" dirty="0"/>
                  <a:t> direction</a:t>
                </a:r>
                <a:br>
                  <a:rPr lang="fr-FR" b="0" dirty="0"/>
                </a:br>
                <a:r>
                  <a:rPr lang="fr-FR" b="0" dirty="0"/>
                  <a:t/>
                </a:r>
                <a:br>
                  <a:rPr lang="fr-FR" b="0" dirty="0"/>
                </a:br>
                <a:endParaRPr lang="fr-FR" b="0" dirty="0"/>
              </a:p>
              <a:p>
                <a:pPr lvl="1"/>
                <a:endParaRPr lang="fr-FR" b="0" dirty="0"/>
              </a:p>
              <a:p>
                <a:pPr lvl="1"/>
                <a:endParaRPr lang="fr-FR" b="0" dirty="0"/>
              </a:p>
              <a:p>
                <a:pPr lvl="1"/>
                <a:endParaRPr lang="en-GB" dirty="0"/>
              </a:p>
              <a:p>
                <a:endParaRPr lang="fr-FR" b="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016" t="-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Gradient descent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32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jdelijke aanduiding voor inhoud 2">
                <a:extLst>
                  <a:ext uri="{FF2B5EF4-FFF2-40B4-BE49-F238E27FC236}">
                    <a16:creationId xmlns="" xmlns:a16="http://schemas.microsoft.com/office/drawing/2014/main" id="{5F5164BF-15FD-294F-8D09-A51E36F105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30815" y="3046882"/>
                <a:ext cx="3409370" cy="400892"/>
              </a:xfrm>
              <a:prstGeom prst="roundRect">
                <a:avLst/>
              </a:prstGeom>
              <a:ln w="12700" cap="rnd" cmpd="sng" algn="ctr">
                <a:solidFill>
                  <a:schemeClr val="accent1"/>
                </a:solidFill>
                <a:prstDash val="solid"/>
                <a:beve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lIns="0" tIns="0" rIns="0" bIns="0" rtlCol="0">
                <a:noAutofit/>
              </a:bodyPr>
              <a:lstStyle>
                <a:lvl1pPr marL="0" indent="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950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6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180975" indent="-180975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6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360000" indent="-180975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6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539750" indent="-17780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6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000" b="0" i="1" smtClean="0">
                          <a:latin typeface="Cambria Math" charset="0"/>
                        </a:rPr>
                        <m:t>𝑤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sSub>
                        <m:sSubPr>
                          <m:ctrlPr>
                            <a:rPr lang="nl-NL" sz="20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sz="2000">
                              <a:latin typeface="Cambria Math" charset="0"/>
                            </a:rPr>
                            <m:t>𝛻</m:t>
                          </m:r>
                        </m:e>
                        <m:sub>
                          <m:r>
                            <a:rPr lang="nl-NL" sz="2000" b="0" i="1" smtClean="0">
                              <a:latin typeface="Cambria Math" charset="0"/>
                            </a:rPr>
                            <m:t>𝑤</m:t>
                          </m:r>
                        </m:sub>
                      </m:sSub>
                      <m:r>
                        <a:rPr lang="fr-FR" sz="2000" i="1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nl-NL" sz="20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latin typeface="Cambria Math" charset="0"/>
                            </a:rPr>
                            <m:t>𝑤</m:t>
                          </m:r>
                        </m:e>
                      </m:d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6" name="Tijdelijke aanduiding voor inhoud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F5164BF-15FD-294F-8D09-A51E36F10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0815" y="3046882"/>
                <a:ext cx="3409370" cy="400892"/>
              </a:xfrm>
              <a:prstGeom prst="roundRect">
                <a:avLst/>
              </a:prstGeom>
              <a:blipFill rotWithShape="0">
                <a:blip r:embed="rId3"/>
                <a:stretch>
                  <a:fillRect b="-2941"/>
                </a:stretch>
              </a:blipFill>
              <a:ln w="12700" cap="rnd" cmpd="sng" algn="ctr">
                <a:solidFill>
                  <a:schemeClr val="accent1"/>
                </a:solidFill>
                <a:prstDash val="solid"/>
                <a:beve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263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Gradient descent</a:t>
            </a:r>
            <a:br>
              <a:rPr lang="en-GB" dirty="0"/>
            </a:br>
            <a:r>
              <a:rPr lang="en-GB" sz="2000" dirty="0" smtClean="0">
                <a:solidFill>
                  <a:schemeClr val="tx2"/>
                </a:solidFill>
              </a:rPr>
              <a:t>Example </a:t>
            </a:r>
            <a:r>
              <a:rPr lang="en-GB" sz="2000" dirty="0" smtClean="0"/>
              <a:t>with single parameter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1"/>
                <a:endParaRPr lang="fr-FR" sz="2000" i="1" dirty="0" smtClean="0">
                  <a:latin typeface="Cambria Math" panose="02040503050406030204" pitchFamily="18" charset="0"/>
                </a:endParaRPr>
              </a:p>
              <a:p>
                <a:pPr lvl="1"/>
                <a:endParaRPr lang="fr-FR" sz="2000" i="1" dirty="0">
                  <a:latin typeface="Cambria Math" panose="02040503050406030204" pitchFamily="18" charset="0"/>
                </a:endParaRPr>
              </a:p>
              <a:p>
                <a:pPr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fr-FR" sz="20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fr-FR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20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000"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fr-FR" sz="200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𝑑𝐽</m:t>
                          </m:r>
                        </m:num>
                        <m:den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𝑑𝑤</m:t>
                          </m:r>
                        </m:den>
                      </m:f>
                      <m:r>
                        <a:rPr lang="fr-FR" sz="2000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=0.1</m:t>
                      </m:r>
                    </m:oMath>
                  </m:oMathPara>
                </a14:m>
                <a:r>
                  <a:rPr lang="fr-FR" sz="2000" i="1" dirty="0">
                    <a:latin typeface="Cambria Math" panose="02040503050406030204" pitchFamily="18" charset="0"/>
                  </a:rPr>
                  <a:t/>
                </a:r>
                <a:br>
                  <a:rPr lang="fr-FR" sz="2000" i="1" dirty="0">
                    <a:latin typeface="Cambria Math" panose="02040503050406030204" pitchFamily="18" charset="0"/>
                  </a:rPr>
                </a:br>
                <a:endParaRPr lang="nl-NL" sz="2000" i="1" dirty="0" smtClean="0">
                  <a:latin typeface="Cambria Math" panose="02040503050406030204" pitchFamily="18" charset="0"/>
                </a:endParaRPr>
              </a:p>
              <a:p>
                <a:pPr lvl="1" algn="ctr"/>
                <a:endParaRPr lang="nl-NL" sz="2000" i="1" dirty="0" smtClean="0">
                  <a:latin typeface="Cambria Math" panose="02040503050406030204" pitchFamily="18" charset="0"/>
                </a:endParaRPr>
              </a:p>
              <a:p>
                <a:pPr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000" i="1" dirty="0"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fr-FR" sz="2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000" b="0" i="0" dirty="0" smtClean="0">
                          <a:latin typeface="Cambria Math" panose="02040503050406030204" pitchFamily="18" charset="0"/>
                        </a:rPr>
                        <m:t>4            </m:t>
                      </m:r>
                      <m:r>
                        <m:rPr>
                          <m:sty m:val="p"/>
                        </m:rPr>
                        <a:rPr lang="fr-FR" sz="2000">
                          <a:latin typeface="Cambria Math" panose="02040503050406030204" pitchFamily="18" charset="0"/>
                        </a:rPr>
                        <m:t>J</m:t>
                      </m:r>
                      <m:d>
                        <m:dPr>
                          <m:ctrlPr>
                            <a:rPr lang="fr-FR" sz="20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r-FR" sz="200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fr-FR" sz="2000">
                          <a:latin typeface="Cambria Math" panose="02040503050406030204" pitchFamily="18" charset="0"/>
                        </a:rPr>
                        <m:t>=16         </m:t>
                      </m:r>
                      <m:r>
                        <a:rPr lang="fr-FR" sz="200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fr-FR" sz="20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fr-FR" sz="2000" i="1"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r>
                  <a:rPr lang="nl-NL" sz="2000" i="1" dirty="0" smtClean="0">
                    <a:latin typeface="Cambria Math" panose="02040503050406030204" pitchFamily="18" charset="0"/>
                  </a:rPr>
                  <a:t/>
                </a:r>
                <a:br>
                  <a:rPr lang="nl-NL" sz="2000" i="1" dirty="0" smtClean="0">
                    <a:latin typeface="Cambria Math" panose="02040503050406030204" pitchFamily="18" charset="0"/>
                  </a:rPr>
                </a:br>
                <a:endParaRPr lang="nl-NL" sz="2000" i="1" dirty="0" smtClean="0">
                  <a:latin typeface="Cambria Math" panose="02040503050406030204" pitchFamily="18" charset="0"/>
                </a:endParaRPr>
              </a:p>
              <a:p>
                <a:pPr lvl="1" algn="ctr"/>
                <a:r>
                  <a:rPr lang="fr-FR" sz="2000" i="1" dirty="0">
                    <a:latin typeface="Cambria Math" panose="02040503050406030204" pitchFamily="18" charset="0"/>
                  </a:rPr>
                  <a:t/>
                </a:r>
                <a:br>
                  <a:rPr lang="fr-FR" sz="200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0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=4 −0.1∗8=3.2</m:t>
                      </m:r>
                    </m:oMath>
                  </m:oMathPara>
                </a14:m>
                <a:endParaRPr lang="nl-NL" sz="2000" b="0" i="1" dirty="0" smtClean="0">
                  <a:latin typeface="Cambria Math" panose="02040503050406030204" pitchFamily="18" charset="0"/>
                </a:endParaRPr>
              </a:p>
              <a:p>
                <a:pPr lvl="1" algn="ctr"/>
                <a:endParaRPr lang="fr-FR" sz="2000" b="0" i="1" dirty="0" smtClean="0">
                  <a:latin typeface="Cambria Math" panose="02040503050406030204" pitchFamily="18" charset="0"/>
                </a:endParaRPr>
              </a:p>
              <a:p>
                <a:pPr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=10.24&lt;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=16</m:t>
                      </m:r>
                    </m:oMath>
                  </m:oMathPara>
                </a14:m>
                <a:r>
                  <a:rPr lang="fr-FR" b="0" dirty="0"/>
                  <a:t/>
                </a:r>
                <a:br>
                  <a:rPr lang="fr-FR" b="0" dirty="0"/>
                </a:br>
                <a:endParaRPr lang="fr-FR" b="0" dirty="0"/>
              </a:p>
              <a:p>
                <a:pPr lvl="1"/>
                <a:endParaRPr lang="fr-FR" b="0" dirty="0"/>
              </a:p>
              <a:p>
                <a:pPr lvl="1"/>
                <a:endParaRPr lang="fr-FR" b="0" dirty="0"/>
              </a:p>
              <a:p>
                <a:pPr lvl="1"/>
                <a:endParaRPr lang="en-GB" dirty="0"/>
              </a:p>
              <a:p>
                <a:endParaRPr lang="fr-FR" b="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b="-64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Gradient descent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33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jdelijke aanduiding voor inhoud 2">
                <a:extLst>
                  <a:ext uri="{FF2B5EF4-FFF2-40B4-BE49-F238E27FC236}">
                    <a16:creationId xmlns="" xmlns:a16="http://schemas.microsoft.com/office/drawing/2014/main" id="{A548D36F-4749-B947-9FA6-44EF68711B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32389" y="1308740"/>
                <a:ext cx="3409370" cy="400892"/>
              </a:xfrm>
              <a:prstGeom prst="roundRect">
                <a:avLst/>
              </a:prstGeom>
              <a:ln w="12700" cap="rnd" cmpd="sng" algn="ctr">
                <a:solidFill>
                  <a:schemeClr val="accent1"/>
                </a:solidFill>
                <a:prstDash val="solid"/>
                <a:beve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lIns="0" tIns="0" rIns="0" bIns="0" rtlCol="0">
                <a:noAutofit/>
              </a:bodyPr>
              <a:lstStyle>
                <a:lvl1pPr marL="0" indent="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950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6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180975" indent="-180975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6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360000" indent="-180975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6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539750" indent="-17780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6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fr-FR" sz="200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6" name="Tijdelijke aanduiding voor inhoud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548D36F-4749-B947-9FA6-44EF68711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389" y="1308740"/>
                <a:ext cx="3409370" cy="400892"/>
              </a:xfrm>
              <a:prstGeom prst="roundRect">
                <a:avLst/>
              </a:prstGeom>
              <a:blipFill rotWithShape="0">
                <a:blip r:embed="rId3"/>
                <a:stretch>
                  <a:fillRect b="-7463"/>
                </a:stretch>
              </a:blipFill>
              <a:ln w="12700" cap="rnd" cmpd="sng" algn="ctr">
                <a:solidFill>
                  <a:schemeClr val="accent1"/>
                </a:solidFill>
                <a:prstDash val="solid"/>
                <a:beve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548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Gradient descent</a:t>
            </a:r>
            <a:br>
              <a:rPr lang="en-GB" dirty="0"/>
            </a:br>
            <a:r>
              <a:rPr lang="en-GB" sz="2000" dirty="0" smtClean="0">
                <a:solidFill>
                  <a:schemeClr val="tx2"/>
                </a:solidFill>
              </a:rPr>
              <a:t>Example </a:t>
            </a:r>
            <a:r>
              <a:rPr lang="en-GB" sz="2000" dirty="0" smtClean="0"/>
              <a:t>with single parameter </a:t>
            </a:r>
            <a:r>
              <a:rPr lang="mr-IN" sz="2000" dirty="0" smtClean="0"/>
              <a:t>–</a:t>
            </a:r>
            <a:r>
              <a:rPr lang="en-GB" sz="2000" dirty="0" smtClean="0"/>
              <a:t> learning rate too large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1"/>
                <a:endParaRPr lang="fr-FR" sz="2000" i="1" dirty="0" smtClean="0">
                  <a:latin typeface="Cambria Math" panose="02040503050406030204" pitchFamily="18" charset="0"/>
                </a:endParaRPr>
              </a:p>
              <a:p>
                <a:pPr lvl="1"/>
                <a:endParaRPr lang="fr-FR" sz="2000" i="1" dirty="0">
                  <a:latin typeface="Cambria Math" panose="02040503050406030204" pitchFamily="18" charset="0"/>
                </a:endParaRPr>
              </a:p>
              <a:p>
                <a:pPr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fr-FR" sz="20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fr-FR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20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000"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fr-FR" sz="200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𝑑𝐽</m:t>
                          </m:r>
                        </m:num>
                        <m:den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𝑑𝑤</m:t>
                          </m:r>
                        </m:den>
                      </m:f>
                      <m:r>
                        <a:rPr lang="fr-FR" sz="2000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fr-FR" sz="20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𝝐</m:t>
                      </m:r>
                      <m:r>
                        <a:rPr lang="fr-FR" sz="2000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000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nl-NL" sz="2000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nl-NL" sz="2000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𝟎</m:t>
                      </m:r>
                    </m:oMath>
                  </m:oMathPara>
                </a14:m>
                <a:r>
                  <a:rPr lang="fr-FR" sz="2000" i="1" dirty="0">
                    <a:latin typeface="Cambria Math" panose="02040503050406030204" pitchFamily="18" charset="0"/>
                  </a:rPr>
                  <a:t/>
                </a:r>
                <a:br>
                  <a:rPr lang="fr-FR" sz="2000" i="1" dirty="0">
                    <a:latin typeface="Cambria Math" panose="02040503050406030204" pitchFamily="18" charset="0"/>
                  </a:rPr>
                </a:br>
                <a:endParaRPr lang="nl-NL" sz="2000" i="1" dirty="0" smtClean="0">
                  <a:latin typeface="Cambria Math" panose="02040503050406030204" pitchFamily="18" charset="0"/>
                </a:endParaRPr>
              </a:p>
              <a:p>
                <a:pPr lvl="1" algn="ctr"/>
                <a:endParaRPr lang="nl-NL" sz="2000" i="1" dirty="0" smtClean="0">
                  <a:latin typeface="Cambria Math" panose="02040503050406030204" pitchFamily="18" charset="0"/>
                </a:endParaRPr>
              </a:p>
              <a:p>
                <a:pPr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000" i="1" dirty="0"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fr-FR" sz="2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000" b="0" i="0" dirty="0" smtClean="0">
                          <a:latin typeface="Cambria Math" panose="02040503050406030204" pitchFamily="18" charset="0"/>
                        </a:rPr>
                        <m:t>4            </m:t>
                      </m:r>
                      <m:r>
                        <m:rPr>
                          <m:sty m:val="p"/>
                        </m:rPr>
                        <a:rPr lang="fr-FR" sz="2000">
                          <a:latin typeface="Cambria Math" panose="02040503050406030204" pitchFamily="18" charset="0"/>
                        </a:rPr>
                        <m:t>J</m:t>
                      </m:r>
                      <m:d>
                        <m:dPr>
                          <m:ctrlPr>
                            <a:rPr lang="fr-FR" sz="20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r-FR" sz="200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fr-FR" sz="2000">
                          <a:latin typeface="Cambria Math" panose="02040503050406030204" pitchFamily="18" charset="0"/>
                        </a:rPr>
                        <m:t>=16         </m:t>
                      </m:r>
                      <m:r>
                        <a:rPr lang="fr-FR" sz="200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fr-FR" sz="20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fr-FR" sz="2000" i="1"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r>
                  <a:rPr lang="nl-NL" sz="2000" i="1" dirty="0" smtClean="0">
                    <a:latin typeface="Cambria Math" panose="02040503050406030204" pitchFamily="18" charset="0"/>
                  </a:rPr>
                  <a:t/>
                </a:r>
                <a:br>
                  <a:rPr lang="nl-NL" sz="2000" i="1" dirty="0" smtClean="0">
                    <a:latin typeface="Cambria Math" panose="02040503050406030204" pitchFamily="18" charset="0"/>
                  </a:rPr>
                </a:br>
                <a:endParaRPr lang="nl-NL" sz="2000" i="1" dirty="0" smtClean="0">
                  <a:latin typeface="Cambria Math" panose="02040503050406030204" pitchFamily="18" charset="0"/>
                </a:endParaRPr>
              </a:p>
              <a:p>
                <a:pPr lvl="1" algn="ctr"/>
                <a:r>
                  <a:rPr lang="fr-FR" sz="2000" i="1" dirty="0">
                    <a:latin typeface="Cambria Math" panose="02040503050406030204" pitchFamily="18" charset="0"/>
                  </a:rPr>
                  <a:t/>
                </a:r>
                <a:br>
                  <a:rPr lang="fr-FR" sz="200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0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=4 −1</m:t>
                      </m:r>
                      <m:r>
                        <a:rPr lang="nl-NL" sz="2000" b="0" i="1" smtClean="0">
                          <a:latin typeface="Cambria Math" charset="0"/>
                        </a:rPr>
                        <m:t>.0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∗8=</m:t>
                      </m:r>
                      <m:r>
                        <a:rPr lang="nl-NL" sz="2000" b="0" i="1" smtClean="0">
                          <a:latin typeface="Cambria Math" charset="0"/>
                        </a:rPr>
                        <m:t>−4</m:t>
                      </m:r>
                    </m:oMath>
                  </m:oMathPara>
                </a14:m>
                <a:endParaRPr lang="nl-NL" sz="2000" b="0" i="1" dirty="0" smtClean="0">
                  <a:latin typeface="Cambria Math" panose="02040503050406030204" pitchFamily="18" charset="0"/>
                </a:endParaRPr>
              </a:p>
              <a:p>
                <a:pPr lvl="1" algn="ctr"/>
                <a:endParaRPr lang="fr-FR" sz="2000" b="0" i="1" dirty="0" smtClean="0">
                  <a:latin typeface="Cambria Math" panose="02040503050406030204" pitchFamily="18" charset="0"/>
                </a:endParaRPr>
              </a:p>
              <a:p>
                <a:pPr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2000" b="0" i="1" smtClean="0">
                          <a:latin typeface="Cambria Math" charset="0"/>
                        </a:rPr>
                        <m:t>16=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=16</m:t>
                      </m:r>
                    </m:oMath>
                  </m:oMathPara>
                </a14:m>
                <a:r>
                  <a:rPr lang="fr-FR" b="0" dirty="0"/>
                  <a:t/>
                </a:r>
                <a:br>
                  <a:rPr lang="fr-FR" b="0" dirty="0"/>
                </a:br>
                <a:endParaRPr lang="fr-FR" b="0" dirty="0"/>
              </a:p>
              <a:p>
                <a:pPr lvl="1"/>
                <a:endParaRPr lang="fr-FR" b="0" dirty="0"/>
              </a:p>
              <a:p>
                <a:pPr lvl="1"/>
                <a:endParaRPr lang="fr-FR" b="0" dirty="0"/>
              </a:p>
              <a:p>
                <a:pPr lvl="1"/>
                <a:endParaRPr lang="en-GB" dirty="0"/>
              </a:p>
              <a:p>
                <a:endParaRPr lang="fr-FR" b="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b="-64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Gradient descent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34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jdelijke aanduiding voor inhoud 2">
                <a:extLst>
                  <a:ext uri="{FF2B5EF4-FFF2-40B4-BE49-F238E27FC236}">
                    <a16:creationId xmlns="" xmlns:a16="http://schemas.microsoft.com/office/drawing/2014/main" id="{A548D36F-4749-B947-9FA6-44EF68711B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32389" y="1308740"/>
                <a:ext cx="3409370" cy="400892"/>
              </a:xfrm>
              <a:prstGeom prst="roundRect">
                <a:avLst/>
              </a:prstGeom>
              <a:ln w="12700" cap="rnd" cmpd="sng" algn="ctr">
                <a:solidFill>
                  <a:schemeClr val="accent1"/>
                </a:solidFill>
                <a:prstDash val="solid"/>
                <a:beve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lIns="0" tIns="0" rIns="0" bIns="0" rtlCol="0">
                <a:noAutofit/>
              </a:bodyPr>
              <a:lstStyle>
                <a:lvl1pPr marL="0" indent="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950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6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180975" indent="-180975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6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360000" indent="-180975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6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539750" indent="-17780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6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fr-FR" sz="200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6" name="Tijdelijke aanduiding voor inhoud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548D36F-4749-B947-9FA6-44EF68711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389" y="1308740"/>
                <a:ext cx="3409370" cy="400892"/>
              </a:xfrm>
              <a:prstGeom prst="roundRect">
                <a:avLst/>
              </a:prstGeom>
              <a:blipFill rotWithShape="0">
                <a:blip r:embed="rId3"/>
                <a:stretch>
                  <a:fillRect b="-7463"/>
                </a:stretch>
              </a:blipFill>
              <a:ln w="12700" cap="rnd" cmpd="sng" algn="ctr">
                <a:solidFill>
                  <a:schemeClr val="accent1"/>
                </a:solidFill>
                <a:prstDash val="solid"/>
                <a:beve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196655" y="3678541"/>
            <a:ext cx="22476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We are no longer converging</a:t>
            </a:r>
            <a:endParaRPr lang="en-GB" dirty="0">
              <a:solidFill>
                <a:schemeClr val="accent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26150" y="3978623"/>
            <a:ext cx="315609" cy="1815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Gradient descent</a:t>
            </a:r>
            <a:br>
              <a:rPr lang="en-GB" dirty="0"/>
            </a:br>
            <a:r>
              <a:rPr lang="en-GB" sz="2000" dirty="0" smtClean="0">
                <a:solidFill>
                  <a:schemeClr val="tx2"/>
                </a:solidFill>
              </a:rPr>
              <a:t>Example </a:t>
            </a:r>
            <a:r>
              <a:rPr lang="en-GB" sz="2000" dirty="0" smtClean="0"/>
              <a:t>with single parameter </a:t>
            </a:r>
            <a:r>
              <a:rPr lang="mr-IN" sz="2000" dirty="0" smtClean="0"/>
              <a:t>–</a:t>
            </a:r>
            <a:r>
              <a:rPr lang="en-GB" sz="2000" dirty="0" smtClean="0"/>
              <a:t> learning rate too large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1"/>
                <a:endParaRPr lang="fr-FR" sz="2000" i="1" dirty="0" smtClean="0">
                  <a:latin typeface="Cambria Math" panose="02040503050406030204" pitchFamily="18" charset="0"/>
                </a:endParaRPr>
              </a:p>
              <a:p>
                <a:pPr lvl="1"/>
                <a:endParaRPr lang="fr-FR" sz="2000" i="1" dirty="0">
                  <a:latin typeface="Cambria Math" panose="02040503050406030204" pitchFamily="18" charset="0"/>
                </a:endParaRPr>
              </a:p>
              <a:p>
                <a:pPr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fr-FR" sz="20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fr-FR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20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000"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fr-FR" sz="200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𝑑𝐽</m:t>
                          </m:r>
                        </m:num>
                        <m:den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𝑑𝑤</m:t>
                          </m:r>
                        </m:den>
                      </m:f>
                      <m:r>
                        <a:rPr lang="fr-FR" sz="2000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fr-FR" sz="20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𝝐</m:t>
                      </m:r>
                      <m:r>
                        <a:rPr lang="fr-FR" sz="2000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000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nl-NL" sz="2000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nl-NL" sz="2000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𝟎</m:t>
                      </m:r>
                    </m:oMath>
                  </m:oMathPara>
                </a14:m>
                <a:r>
                  <a:rPr lang="fr-FR" sz="2000" i="1" dirty="0">
                    <a:latin typeface="Cambria Math" panose="02040503050406030204" pitchFamily="18" charset="0"/>
                  </a:rPr>
                  <a:t/>
                </a:r>
                <a:br>
                  <a:rPr lang="fr-FR" sz="2000" i="1" dirty="0">
                    <a:latin typeface="Cambria Math" panose="02040503050406030204" pitchFamily="18" charset="0"/>
                  </a:rPr>
                </a:br>
                <a:endParaRPr lang="nl-NL" sz="2000" i="1" dirty="0" smtClean="0">
                  <a:latin typeface="Cambria Math" panose="02040503050406030204" pitchFamily="18" charset="0"/>
                </a:endParaRPr>
              </a:p>
              <a:p>
                <a:pPr lvl="1" algn="ctr"/>
                <a:endParaRPr lang="nl-NL" sz="2000" i="1" dirty="0" smtClean="0">
                  <a:latin typeface="Cambria Math" panose="02040503050406030204" pitchFamily="18" charset="0"/>
                </a:endParaRPr>
              </a:p>
              <a:p>
                <a:pPr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l-NL" sz="2000" b="0" i="1" dirty="0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nl-NL" sz="2000" i="1" dirty="0">
                              <a:latin typeface="Cambria Math" charset="0"/>
                            </a:rPr>
                            <m:t>w</m:t>
                          </m:r>
                        </m:e>
                        <m:sup>
                          <m:r>
                            <a:rPr lang="nl-NL" sz="2000" b="0" i="1" dirty="0" smtClean="0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fr-FR" sz="2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2000" b="0" i="0" dirty="0" smtClean="0">
                          <a:latin typeface="Cambria Math" charset="0"/>
                        </a:rPr>
                        <m:t>−</m:t>
                      </m:r>
                      <m:r>
                        <a:rPr lang="fr-FR" sz="2000" b="0" i="0" dirty="0" smtClean="0">
                          <a:latin typeface="Cambria Math" panose="02040503050406030204" pitchFamily="18" charset="0"/>
                        </a:rPr>
                        <m:t>4            </m:t>
                      </m:r>
                      <m:r>
                        <m:rPr>
                          <m:sty m:val="p"/>
                        </m:rPr>
                        <a:rPr lang="fr-FR" sz="2000">
                          <a:latin typeface="Cambria Math" panose="02040503050406030204" pitchFamily="18" charset="0"/>
                        </a:rPr>
                        <m:t>J</m:t>
                      </m:r>
                      <m:d>
                        <m:dPr>
                          <m:ctrlPr>
                            <a:rPr lang="fr-FR" sz="20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fr-FR" sz="200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fr-FR" sz="2000">
                          <a:latin typeface="Cambria Math" panose="02040503050406030204" pitchFamily="18" charset="0"/>
                        </a:rPr>
                        <m:t>=16         </m:t>
                      </m:r>
                      <m:r>
                        <a:rPr lang="fr-FR" sz="200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fr-FR" sz="20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fr-FR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2000" b="0" i="1" smtClean="0">
                          <a:latin typeface="Cambria Math" charset="0"/>
                        </a:rPr>
                        <m:t>−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r>
                  <a:rPr lang="nl-NL" sz="2000" i="1" dirty="0" smtClean="0">
                    <a:latin typeface="Cambria Math" panose="02040503050406030204" pitchFamily="18" charset="0"/>
                  </a:rPr>
                  <a:t/>
                </a:r>
                <a:br>
                  <a:rPr lang="nl-NL" sz="2000" i="1" dirty="0" smtClean="0">
                    <a:latin typeface="Cambria Math" panose="02040503050406030204" pitchFamily="18" charset="0"/>
                  </a:rPr>
                </a:br>
                <a:endParaRPr lang="nl-NL" sz="2000" i="1" dirty="0" smtClean="0">
                  <a:latin typeface="Cambria Math" panose="02040503050406030204" pitchFamily="18" charset="0"/>
                </a:endParaRPr>
              </a:p>
              <a:p>
                <a:pPr lvl="1" algn="ctr"/>
                <a:r>
                  <a:rPr lang="fr-FR" sz="2000" i="1" dirty="0">
                    <a:latin typeface="Cambria Math" panose="02040503050406030204" pitchFamily="18" charset="0"/>
                  </a:rPr>
                  <a:t/>
                </a:r>
                <a:br>
                  <a:rPr lang="fr-FR" sz="200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0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nl-NL" sz="2000" b="0" i="1" smtClean="0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2000" b="0" i="1" smtClean="0">
                          <a:latin typeface="Cambria Math" charset="0"/>
                        </a:rPr>
                        <m:t>−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4 −1</m:t>
                      </m:r>
                      <m:r>
                        <a:rPr lang="nl-NL" sz="2000" b="0" i="1" smtClean="0">
                          <a:latin typeface="Cambria Math" charset="0"/>
                        </a:rPr>
                        <m:t>.0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nl-NL" sz="2000" b="0" i="1" smtClean="0">
                          <a:latin typeface="Cambria Math" charset="0"/>
                        </a:rPr>
                        <m:t>−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8=</m:t>
                      </m:r>
                      <m:r>
                        <a:rPr lang="nl-NL" sz="2000" b="0" i="1" smtClean="0">
                          <a:latin typeface="Cambria Math" charset="0"/>
                        </a:rPr>
                        <m:t>4</m:t>
                      </m:r>
                    </m:oMath>
                  </m:oMathPara>
                </a14:m>
                <a:endParaRPr lang="nl-NL" sz="2000" b="0" i="1" dirty="0" smtClean="0">
                  <a:latin typeface="Cambria Math" panose="02040503050406030204" pitchFamily="18" charset="0"/>
                </a:endParaRPr>
              </a:p>
              <a:p>
                <a:pPr lvl="1" algn="ctr"/>
                <a:endParaRPr lang="fr-FR" sz="2000" b="0" i="1" dirty="0" smtClean="0">
                  <a:latin typeface="Cambria Math" panose="02040503050406030204" pitchFamily="18" charset="0"/>
                </a:endParaRPr>
              </a:p>
              <a:p>
                <a:pPr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000" b="0" i="1" smtClean="0">
                          <a:latin typeface="Cambria Math" charset="0"/>
                        </a:rPr>
                        <m:t>𝐽</m:t>
                      </m:r>
                      <m:d>
                        <m:dPr>
                          <m:ctrlPr>
                            <a:rPr lang="nl-NL" sz="2000" b="0" i="1" smtClean="0"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nl-NL" sz="20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nl-NL" sz="2000" b="0" i="1" smtClean="0">
                                  <a:latin typeface="Cambria Math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nl-NL" sz="2000" b="0" i="1" smtClean="0">
                                  <a:latin typeface="Cambria Math" charset="0"/>
                                </a:rPr>
                                <m:t>′′</m:t>
                              </m:r>
                            </m:sup>
                          </m:sSup>
                        </m:e>
                      </m:d>
                      <m:r>
                        <a:rPr lang="nl-NL" sz="2000" b="0" i="1" smtClean="0">
                          <a:latin typeface="Cambria Math" charset="0"/>
                        </a:rPr>
                        <m:t>=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nl-NL" sz="2000" b="0" i="1" smtClean="0">
                          <a:latin typeface="Cambria Math" charset="0"/>
                        </a:rPr>
                        <m:t>=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=16</m:t>
                      </m:r>
                    </m:oMath>
                  </m:oMathPara>
                </a14:m>
                <a:r>
                  <a:rPr lang="fr-FR" b="0" dirty="0"/>
                  <a:t/>
                </a:r>
                <a:br>
                  <a:rPr lang="fr-FR" b="0" dirty="0"/>
                </a:br>
                <a:endParaRPr lang="fr-FR" b="0" dirty="0"/>
              </a:p>
              <a:p>
                <a:pPr lvl="1"/>
                <a:endParaRPr lang="fr-FR" b="0" dirty="0"/>
              </a:p>
              <a:p>
                <a:pPr lvl="1"/>
                <a:endParaRPr lang="fr-FR" b="0" dirty="0"/>
              </a:p>
              <a:p>
                <a:pPr lvl="1"/>
                <a:endParaRPr lang="en-GB" dirty="0"/>
              </a:p>
              <a:p>
                <a:endParaRPr lang="fr-FR" b="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b="-64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Gradient descent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35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jdelijke aanduiding voor inhoud 2">
                <a:extLst>
                  <a:ext uri="{FF2B5EF4-FFF2-40B4-BE49-F238E27FC236}">
                    <a16:creationId xmlns="" xmlns:a16="http://schemas.microsoft.com/office/drawing/2014/main" id="{A548D36F-4749-B947-9FA6-44EF68711B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32389" y="1308740"/>
                <a:ext cx="3409370" cy="400892"/>
              </a:xfrm>
              <a:prstGeom prst="roundRect">
                <a:avLst/>
              </a:prstGeom>
              <a:ln w="12700" cap="rnd" cmpd="sng" algn="ctr">
                <a:solidFill>
                  <a:schemeClr val="accent1"/>
                </a:solidFill>
                <a:prstDash val="solid"/>
                <a:beve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lIns="0" tIns="0" rIns="0" bIns="0" rtlCol="0">
                <a:noAutofit/>
              </a:bodyPr>
              <a:lstStyle>
                <a:lvl1pPr marL="0" indent="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950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6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180975" indent="-180975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6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360000" indent="-180975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6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539750" indent="-17780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6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fr-FR" sz="200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6" name="Tijdelijke aanduiding voor inhoud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548D36F-4749-B947-9FA6-44EF68711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389" y="1308740"/>
                <a:ext cx="3409370" cy="400892"/>
              </a:xfrm>
              <a:prstGeom prst="roundRect">
                <a:avLst/>
              </a:prstGeom>
              <a:blipFill rotWithShape="0">
                <a:blip r:embed="rId3"/>
                <a:stretch>
                  <a:fillRect b="-7463"/>
                </a:stretch>
              </a:blipFill>
              <a:ln w="12700" cap="rnd" cmpd="sng" algn="ctr">
                <a:solidFill>
                  <a:schemeClr val="accent1"/>
                </a:solidFill>
                <a:prstDash val="solid"/>
                <a:beve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196655" y="3678541"/>
            <a:ext cx="22476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We are no longer converging</a:t>
            </a:r>
            <a:endParaRPr lang="en-GB" dirty="0">
              <a:solidFill>
                <a:schemeClr val="accent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083954" y="3978623"/>
            <a:ext cx="315609" cy="1815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16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Learning rate influence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 Learning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36</a:t>
            </a:fld>
            <a:endParaRPr lang="en-GB"/>
          </a:p>
        </p:txBody>
      </p:sp>
      <p:sp>
        <p:nvSpPr>
          <p:cNvPr id="54" name="TextBox 53"/>
          <p:cNvSpPr txBox="1"/>
          <p:nvPr/>
        </p:nvSpPr>
        <p:spPr>
          <a:xfrm>
            <a:off x="3474402" y="1793095"/>
            <a:ext cx="22509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Too large - poor convergence</a:t>
            </a:r>
            <a:endParaRPr lang="en-GB" dirty="0"/>
          </a:p>
        </p:txBody>
      </p:sp>
      <p:sp>
        <p:nvSpPr>
          <p:cNvPr id="55" name="TextBox 54"/>
          <p:cNvSpPr txBox="1"/>
          <p:nvPr/>
        </p:nvSpPr>
        <p:spPr>
          <a:xfrm>
            <a:off x="765396" y="1793095"/>
            <a:ext cx="22509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Good convergence</a:t>
            </a:r>
            <a:endParaRPr lang="en-GB" dirty="0"/>
          </a:p>
        </p:txBody>
      </p:sp>
      <p:sp>
        <p:nvSpPr>
          <p:cNvPr id="56" name="TextBox 55"/>
          <p:cNvSpPr txBox="1"/>
          <p:nvPr/>
        </p:nvSpPr>
        <p:spPr>
          <a:xfrm>
            <a:off x="6173585" y="1785066"/>
            <a:ext cx="22509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Too large - no convergence</a:t>
            </a:r>
            <a:endParaRPr lang="en-GB" dirty="0"/>
          </a:p>
        </p:txBody>
      </p:sp>
      <p:sp>
        <p:nvSpPr>
          <p:cNvPr id="57" name="TextBox 56"/>
          <p:cNvSpPr txBox="1"/>
          <p:nvPr/>
        </p:nvSpPr>
        <p:spPr>
          <a:xfrm>
            <a:off x="758825" y="1060696"/>
            <a:ext cx="748129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50" dirty="0" smtClean="0"/>
              <a:t>The learning rate is an important </a:t>
            </a:r>
            <a:r>
              <a:rPr lang="en-GB" sz="1950" dirty="0" smtClean="0">
                <a:solidFill>
                  <a:schemeClr val="accent1"/>
                </a:solidFill>
              </a:rPr>
              <a:t>hyper-parameter </a:t>
            </a:r>
            <a:r>
              <a:rPr lang="en-GB" sz="1950" dirty="0" smtClean="0"/>
              <a:t>of gradient descent.</a:t>
            </a:r>
            <a:endParaRPr lang="en-GB" sz="1950" dirty="0">
              <a:solidFill>
                <a:schemeClr val="accent1"/>
              </a:solidFill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5558615" y="2086956"/>
            <a:ext cx="2756710" cy="1821817"/>
            <a:chOff x="5558615" y="2086956"/>
            <a:chExt cx="2756710" cy="182181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2878" y="2086956"/>
              <a:ext cx="2152447" cy="1452236"/>
            </a:xfrm>
            <a:prstGeom prst="rect">
              <a:avLst/>
            </a:prstGeom>
          </p:spPr>
        </p:pic>
        <p:sp>
          <p:nvSpPr>
            <p:cNvPr id="13" name="Multiply 12"/>
            <p:cNvSpPr/>
            <p:nvPr/>
          </p:nvSpPr>
          <p:spPr>
            <a:xfrm>
              <a:off x="6526442" y="2526815"/>
              <a:ext cx="111683" cy="104702"/>
            </a:xfrm>
            <a:prstGeom prst="mathMultiply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Multiply 43"/>
            <p:cNvSpPr/>
            <p:nvPr/>
          </p:nvSpPr>
          <p:spPr>
            <a:xfrm>
              <a:off x="8044892" y="2330727"/>
              <a:ext cx="111683" cy="104702"/>
            </a:xfrm>
            <a:prstGeom prst="mathMultiply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Multiply 44"/>
            <p:cNvSpPr/>
            <p:nvPr/>
          </p:nvSpPr>
          <p:spPr>
            <a:xfrm>
              <a:off x="6361512" y="2169020"/>
              <a:ext cx="111683" cy="104702"/>
            </a:xfrm>
            <a:prstGeom prst="mathMultiply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6" name="Straight Arrow Connector 45"/>
            <p:cNvCxnSpPr>
              <a:stCxn id="13" idx="0"/>
            </p:cNvCxnSpPr>
            <p:nvPr/>
          </p:nvCxnSpPr>
          <p:spPr>
            <a:xfrm flipV="1">
              <a:off x="6553265" y="2383078"/>
              <a:ext cx="1491627" cy="1688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44" idx="0"/>
              <a:endCxn id="45" idx="1"/>
            </p:cNvCxnSpPr>
            <p:nvPr/>
          </p:nvCxnSpPr>
          <p:spPr>
            <a:xfrm flipH="1" flipV="1">
              <a:off x="6446372" y="2194167"/>
              <a:ext cx="1625343" cy="1617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/>
                <p:cNvSpPr txBox="1"/>
                <p:nvPr/>
              </p:nvSpPr>
              <p:spPr>
                <a:xfrm>
                  <a:off x="6820245" y="3608691"/>
                  <a:ext cx="877596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b="0" i="1" smtClean="0">
                            <a:latin typeface="Cambria Math" charset="0"/>
                          </a:rPr>
                          <m:t>𝑤</m:t>
                        </m:r>
                      </m:oMath>
                    </m:oMathPara>
                  </a14:m>
                  <a:endParaRPr lang="nl-NL" b="0" dirty="0" smtClean="0"/>
                </a:p>
              </p:txBody>
            </p:sp>
          </mc:Choice>
          <mc:Fallback xmlns="">
            <p:sp>
              <p:nvSpPr>
                <p:cNvPr id="59" name="TextBox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0245" y="3608691"/>
                  <a:ext cx="877596" cy="30008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5558615" y="2658060"/>
                  <a:ext cx="877596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b="0" i="1" smtClean="0">
                            <a:latin typeface="Cambria Math" charset="0"/>
                          </a:rPr>
                          <m:t>𝐽</m:t>
                        </m:r>
                        <m:r>
                          <a:rPr lang="nl-NL" b="0" i="1" smtClean="0">
                            <a:latin typeface="Cambria Math" charset="0"/>
                          </a:rPr>
                          <m:t>(</m:t>
                        </m:r>
                        <m:r>
                          <a:rPr lang="nl-NL" b="0" i="1" smtClean="0">
                            <a:latin typeface="Cambria Math" charset="0"/>
                          </a:rPr>
                          <m:t>𝑤</m:t>
                        </m:r>
                        <m:r>
                          <a:rPr lang="nl-NL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nl-NL" b="0" dirty="0" smtClean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8615" y="2658060"/>
                  <a:ext cx="877596" cy="30008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816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2867702" y="2086848"/>
            <a:ext cx="2745596" cy="1821925"/>
            <a:chOff x="2867702" y="2086848"/>
            <a:chExt cx="2745596" cy="18219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0851" y="2086848"/>
              <a:ext cx="2152447" cy="1452236"/>
            </a:xfrm>
            <a:prstGeom prst="rect">
              <a:avLst/>
            </a:prstGeom>
          </p:spPr>
        </p:pic>
        <p:sp>
          <p:nvSpPr>
            <p:cNvPr id="11" name="Multiply 10"/>
            <p:cNvSpPr/>
            <p:nvPr/>
          </p:nvSpPr>
          <p:spPr>
            <a:xfrm>
              <a:off x="3818143" y="2526815"/>
              <a:ext cx="111683" cy="104702"/>
            </a:xfrm>
            <a:prstGeom prst="mathMultiply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Multiply 27"/>
            <p:cNvSpPr/>
            <p:nvPr/>
          </p:nvSpPr>
          <p:spPr>
            <a:xfrm>
              <a:off x="5143209" y="2769017"/>
              <a:ext cx="111683" cy="104702"/>
            </a:xfrm>
            <a:prstGeom prst="mathMultiply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Multiply 28"/>
            <p:cNvSpPr/>
            <p:nvPr/>
          </p:nvSpPr>
          <p:spPr>
            <a:xfrm>
              <a:off x="4172968" y="3074829"/>
              <a:ext cx="111683" cy="104702"/>
            </a:xfrm>
            <a:prstGeom prst="mathMultiply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Multiply 29"/>
            <p:cNvSpPr/>
            <p:nvPr/>
          </p:nvSpPr>
          <p:spPr>
            <a:xfrm>
              <a:off x="4815757" y="3182034"/>
              <a:ext cx="111683" cy="104702"/>
            </a:xfrm>
            <a:prstGeom prst="mathMultiply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Multiply 30"/>
            <p:cNvSpPr/>
            <p:nvPr/>
          </p:nvSpPr>
          <p:spPr>
            <a:xfrm>
              <a:off x="4544054" y="3281013"/>
              <a:ext cx="111683" cy="104702"/>
            </a:xfrm>
            <a:prstGeom prst="mathMultiply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" name="Straight Arrow Connector 32"/>
            <p:cNvCxnSpPr>
              <a:stCxn id="11" idx="0"/>
              <a:endCxn id="28" idx="0"/>
            </p:cNvCxnSpPr>
            <p:nvPr/>
          </p:nvCxnSpPr>
          <p:spPr>
            <a:xfrm>
              <a:off x="3844966" y="2551962"/>
              <a:ext cx="1325066" cy="2422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8" idx="3"/>
              <a:endCxn id="29" idx="2"/>
            </p:cNvCxnSpPr>
            <p:nvPr/>
          </p:nvCxnSpPr>
          <p:spPr>
            <a:xfrm flipH="1">
              <a:off x="4257828" y="2848572"/>
              <a:ext cx="912204" cy="3058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9" idx="2"/>
              <a:endCxn id="30" idx="1"/>
            </p:cNvCxnSpPr>
            <p:nvPr/>
          </p:nvCxnSpPr>
          <p:spPr>
            <a:xfrm>
              <a:off x="4257828" y="3154384"/>
              <a:ext cx="642789" cy="52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endCxn id="31" idx="2"/>
            </p:cNvCxnSpPr>
            <p:nvPr/>
          </p:nvCxnSpPr>
          <p:spPr>
            <a:xfrm flipH="1">
              <a:off x="4628914" y="3281014"/>
              <a:ext cx="186843" cy="795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4161096" y="3608691"/>
                  <a:ext cx="877596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b="0" i="1" smtClean="0">
                            <a:latin typeface="Cambria Math" charset="0"/>
                          </a:rPr>
                          <m:t>𝑤</m:t>
                        </m:r>
                      </m:oMath>
                    </m:oMathPara>
                  </a14:m>
                  <a:endParaRPr lang="nl-NL" b="0" dirty="0" smtClean="0"/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1096" y="3608691"/>
                  <a:ext cx="877596" cy="30008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2867702" y="2666089"/>
                  <a:ext cx="877596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b="0" i="1" smtClean="0">
                            <a:latin typeface="Cambria Math" charset="0"/>
                          </a:rPr>
                          <m:t>𝐽</m:t>
                        </m:r>
                        <m:r>
                          <a:rPr lang="nl-NL" b="0" i="1" smtClean="0">
                            <a:latin typeface="Cambria Math" charset="0"/>
                          </a:rPr>
                          <m:t>(</m:t>
                        </m:r>
                        <m:r>
                          <a:rPr lang="nl-NL" b="0" i="1" smtClean="0">
                            <a:latin typeface="Cambria Math" charset="0"/>
                          </a:rPr>
                          <m:t>𝑤</m:t>
                        </m:r>
                        <m:r>
                          <a:rPr lang="nl-NL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nl-NL" b="0" dirty="0" smtClean="0"/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7702" y="2666089"/>
                  <a:ext cx="877596" cy="30008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6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/>
          <p:cNvGrpSpPr/>
          <p:nvPr/>
        </p:nvGrpSpPr>
        <p:grpSpPr>
          <a:xfrm>
            <a:off x="121946" y="2087065"/>
            <a:ext cx="2789326" cy="1837258"/>
            <a:chOff x="121946" y="2087065"/>
            <a:chExt cx="2789326" cy="183725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825" y="2087065"/>
              <a:ext cx="2152447" cy="1452236"/>
            </a:xfrm>
            <a:prstGeom prst="rect">
              <a:avLst/>
            </a:prstGeom>
          </p:spPr>
        </p:pic>
        <p:sp>
          <p:nvSpPr>
            <p:cNvPr id="12" name="Multiply 11"/>
            <p:cNvSpPr/>
            <p:nvPr/>
          </p:nvSpPr>
          <p:spPr>
            <a:xfrm>
              <a:off x="1120101" y="2526815"/>
              <a:ext cx="111683" cy="104702"/>
            </a:xfrm>
            <a:prstGeom prst="mathMultiply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Arrow Connector 14"/>
            <p:cNvCxnSpPr>
              <a:stCxn id="12" idx="2"/>
            </p:cNvCxnSpPr>
            <p:nvPr/>
          </p:nvCxnSpPr>
          <p:spPr>
            <a:xfrm>
              <a:off x="1204961" y="2606370"/>
              <a:ext cx="246911" cy="4299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Multiply 16"/>
            <p:cNvSpPr/>
            <p:nvPr/>
          </p:nvSpPr>
          <p:spPr>
            <a:xfrm>
              <a:off x="1425049" y="3011219"/>
              <a:ext cx="111683" cy="104702"/>
            </a:xfrm>
            <a:prstGeom prst="mathMultiply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8" name="Straight Arrow Connector 17"/>
            <p:cNvCxnSpPr>
              <a:stCxn id="17" idx="2"/>
            </p:cNvCxnSpPr>
            <p:nvPr/>
          </p:nvCxnSpPr>
          <p:spPr>
            <a:xfrm>
              <a:off x="1509909" y="3090774"/>
              <a:ext cx="117064" cy="1335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Multiply 21"/>
            <p:cNvSpPr/>
            <p:nvPr/>
          </p:nvSpPr>
          <p:spPr>
            <a:xfrm>
              <a:off x="1600150" y="3193146"/>
              <a:ext cx="111683" cy="104702"/>
            </a:xfrm>
            <a:prstGeom prst="mathMultiply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1766942" y="3297848"/>
              <a:ext cx="68106" cy="494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Multiply 25"/>
            <p:cNvSpPr/>
            <p:nvPr/>
          </p:nvSpPr>
          <p:spPr>
            <a:xfrm>
              <a:off x="1835048" y="3294901"/>
              <a:ext cx="111683" cy="104702"/>
            </a:xfrm>
            <a:prstGeom prst="mathMultiply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1397114" y="3624241"/>
                  <a:ext cx="877596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b="0" i="1" smtClean="0">
                            <a:latin typeface="Cambria Math" charset="0"/>
                          </a:rPr>
                          <m:t>𝑤</m:t>
                        </m:r>
                      </m:oMath>
                    </m:oMathPara>
                  </a14:m>
                  <a:endParaRPr lang="nl-NL" b="0" dirty="0" smtClean="0"/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7114" y="3624241"/>
                  <a:ext cx="877596" cy="30008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121946" y="2658060"/>
                  <a:ext cx="877596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b="0" i="1" smtClean="0">
                            <a:latin typeface="Cambria Math" charset="0"/>
                          </a:rPr>
                          <m:t>𝐽</m:t>
                        </m:r>
                        <m:r>
                          <a:rPr lang="nl-NL" b="0" i="1" smtClean="0">
                            <a:latin typeface="Cambria Math" charset="0"/>
                          </a:rPr>
                          <m:t>(</m:t>
                        </m:r>
                        <m:r>
                          <a:rPr lang="nl-NL" b="0" i="1" smtClean="0">
                            <a:latin typeface="Cambria Math" charset="0"/>
                          </a:rPr>
                          <m:t>𝑤</m:t>
                        </m:r>
                        <m:r>
                          <a:rPr lang="nl-NL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nl-NL" b="0" dirty="0" smtClean="0"/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946" y="2658060"/>
                  <a:ext cx="877596" cy="30008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816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2877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Gradient </a:t>
            </a:r>
            <a:r>
              <a:rPr lang="en-GB" dirty="0" smtClean="0"/>
              <a:t>descent</a:t>
            </a:r>
            <a:br>
              <a:rPr lang="en-GB" dirty="0" smtClean="0"/>
            </a:br>
            <a:r>
              <a:rPr lang="en-GB" sz="2000" dirty="0" smtClean="0"/>
              <a:t>Line Fitting with </a:t>
            </a:r>
            <a:r>
              <a:rPr lang="en-GB" sz="2000" dirty="0" smtClean="0">
                <a:solidFill>
                  <a:schemeClr val="accent1"/>
                </a:solidFill>
              </a:rPr>
              <a:t>Mean Square Error</a:t>
            </a:r>
            <a:endParaRPr lang="en-GB" sz="2000" dirty="0">
              <a:solidFill>
                <a:schemeClr val="accent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 Learning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37</a:t>
            </a:fld>
            <a:endParaRPr lang="en-GB"/>
          </a:p>
        </p:txBody>
      </p:sp>
      <p:pic>
        <p:nvPicPr>
          <p:cNvPr id="14" name="desce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9793" y="1212466"/>
            <a:ext cx="4754563" cy="292421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14426" y="4136684"/>
            <a:ext cx="571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https://scipython.com/blog/visualizing-the-gradient-descent-method/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32889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Gradient descent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 Learning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38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6C1FCF1-20F4-9741-A26E-4906FA602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716" y="1050769"/>
            <a:ext cx="5265977" cy="3510651"/>
          </a:xfrm>
          <a:prstGeom prst="rect">
            <a:avLst/>
          </a:prstGeom>
        </p:spPr>
      </p:pic>
      <p:sp>
        <p:nvSpPr>
          <p:cNvPr id="10" name="Multiply 9">
            <a:extLst>
              <a:ext uri="{FF2B5EF4-FFF2-40B4-BE49-F238E27FC236}">
                <a16:creationId xmlns="" xmlns:a16="http://schemas.microsoft.com/office/drawing/2014/main" id="{BF1D21B6-04A3-C34C-BC45-9E1073CE8425}"/>
              </a:ext>
            </a:extLst>
          </p:cNvPr>
          <p:cNvSpPr/>
          <p:nvPr/>
        </p:nvSpPr>
        <p:spPr>
          <a:xfrm>
            <a:off x="4327633" y="2286000"/>
            <a:ext cx="143783" cy="146304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8C82EDD1-B5B6-1C41-98B7-43999074C518}"/>
              </a:ext>
            </a:extLst>
          </p:cNvPr>
          <p:cNvCxnSpPr>
            <a:cxnSpLocks/>
          </p:cNvCxnSpPr>
          <p:nvPr/>
        </p:nvCxnSpPr>
        <p:spPr>
          <a:xfrm flipH="1" flipV="1">
            <a:off x="4248194" y="2103120"/>
            <a:ext cx="158878" cy="256032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FEB1CEE-6EFA-4B40-AA63-F3854D58C3ED}"/>
              </a:ext>
            </a:extLst>
          </p:cNvPr>
          <p:cNvSpPr txBox="1"/>
          <p:nvPr/>
        </p:nvSpPr>
        <p:spPr>
          <a:xfrm>
            <a:off x="3536677" y="1803038"/>
            <a:ext cx="15819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chemeClr val="accent3">
                    <a:lumMod val="75000"/>
                  </a:schemeClr>
                </a:solidFill>
              </a:rPr>
              <a:t>Gradient</a:t>
            </a:r>
          </a:p>
        </p:txBody>
      </p:sp>
    </p:spTree>
    <p:extLst>
      <p:ext uri="{BB962C8B-B14F-4D97-AF65-F5344CB8AC3E}">
        <p14:creationId xmlns:p14="http://schemas.microsoft.com/office/powerpoint/2010/main" val="46210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Gradient descent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 Learning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39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6C1FCF1-20F4-9741-A26E-4906FA602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716" y="1050769"/>
            <a:ext cx="5265977" cy="351065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8C82EDD1-B5B6-1C41-98B7-43999074C518}"/>
              </a:ext>
            </a:extLst>
          </p:cNvPr>
          <p:cNvCxnSpPr>
            <a:cxnSpLocks/>
          </p:cNvCxnSpPr>
          <p:nvPr/>
        </p:nvCxnSpPr>
        <p:spPr>
          <a:xfrm>
            <a:off x="4407072" y="2359152"/>
            <a:ext cx="174072" cy="25603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Multiply 9">
            <a:extLst>
              <a:ext uri="{FF2B5EF4-FFF2-40B4-BE49-F238E27FC236}">
                <a16:creationId xmlns="" xmlns:a16="http://schemas.microsoft.com/office/drawing/2014/main" id="{BF1D21B6-04A3-C34C-BC45-9E1073CE8425}"/>
              </a:ext>
            </a:extLst>
          </p:cNvPr>
          <p:cNvSpPr/>
          <p:nvPr/>
        </p:nvSpPr>
        <p:spPr>
          <a:xfrm>
            <a:off x="4327633" y="2286000"/>
            <a:ext cx="143783" cy="146304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FEB1CEE-6EFA-4B40-AA63-F3854D58C3ED}"/>
              </a:ext>
            </a:extLst>
          </p:cNvPr>
          <p:cNvSpPr txBox="1"/>
          <p:nvPr/>
        </p:nvSpPr>
        <p:spPr>
          <a:xfrm>
            <a:off x="3536677" y="1803038"/>
            <a:ext cx="15819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chemeClr val="accent1"/>
                </a:solidFill>
              </a:rPr>
              <a:t>Update</a:t>
            </a:r>
          </a:p>
        </p:txBody>
      </p:sp>
      <p:sp>
        <p:nvSpPr>
          <p:cNvPr id="11" name="Multiply 10">
            <a:extLst>
              <a:ext uri="{FF2B5EF4-FFF2-40B4-BE49-F238E27FC236}">
                <a16:creationId xmlns="" xmlns:a16="http://schemas.microsoft.com/office/drawing/2014/main" id="{C03D0D96-F9F8-2946-9D15-2616DFA22CB6}"/>
              </a:ext>
            </a:extLst>
          </p:cNvPr>
          <p:cNvSpPr/>
          <p:nvPr/>
        </p:nvSpPr>
        <p:spPr>
          <a:xfrm>
            <a:off x="4498848" y="2542032"/>
            <a:ext cx="143783" cy="146304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40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Deep Learning vs Machine Learning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8824" y="1306642"/>
            <a:ext cx="7556501" cy="661495"/>
          </a:xfrm>
        </p:spPr>
        <p:txBody>
          <a:bodyPr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dirty="0"/>
              <a:t>Eliminates the need for manual feature extraction;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dirty="0"/>
              <a:t>Relevant features are learned during training.</a:t>
            </a:r>
          </a:p>
          <a:p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Deep Learning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9" name="Picture 8" descr="machine-learning-vs-deep-learning.png">
            <a:extLst>
              <a:ext uri="{FF2B5EF4-FFF2-40B4-BE49-F238E27FC236}">
                <a16:creationId xmlns="" xmlns:a16="http://schemas.microsoft.com/office/drawing/2014/main" id="{E981B537-DF2D-3848-BFD4-C96C9B0B3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818" y="2201468"/>
            <a:ext cx="4374512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0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Gradient descent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 Learning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40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6C1FCF1-20F4-9741-A26E-4906FA602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716" y="1050769"/>
            <a:ext cx="5265977" cy="351065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8C82EDD1-B5B6-1C41-98B7-43999074C518}"/>
              </a:ext>
            </a:extLst>
          </p:cNvPr>
          <p:cNvCxnSpPr>
            <a:cxnSpLocks/>
          </p:cNvCxnSpPr>
          <p:nvPr/>
        </p:nvCxnSpPr>
        <p:spPr>
          <a:xfrm>
            <a:off x="4407072" y="2359152"/>
            <a:ext cx="174072" cy="25603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Multiply 9">
            <a:extLst>
              <a:ext uri="{FF2B5EF4-FFF2-40B4-BE49-F238E27FC236}">
                <a16:creationId xmlns="" xmlns:a16="http://schemas.microsoft.com/office/drawing/2014/main" id="{BF1D21B6-04A3-C34C-BC45-9E1073CE8425}"/>
              </a:ext>
            </a:extLst>
          </p:cNvPr>
          <p:cNvSpPr/>
          <p:nvPr/>
        </p:nvSpPr>
        <p:spPr>
          <a:xfrm>
            <a:off x="4327633" y="2286000"/>
            <a:ext cx="143783" cy="146304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FEB1CEE-6EFA-4B40-AA63-F3854D58C3ED}"/>
              </a:ext>
            </a:extLst>
          </p:cNvPr>
          <p:cNvSpPr txBox="1"/>
          <p:nvPr/>
        </p:nvSpPr>
        <p:spPr>
          <a:xfrm>
            <a:off x="3536677" y="1803038"/>
            <a:ext cx="15819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chemeClr val="accent1"/>
                </a:solidFill>
              </a:rPr>
              <a:t>Update</a:t>
            </a:r>
          </a:p>
        </p:txBody>
      </p:sp>
      <p:sp>
        <p:nvSpPr>
          <p:cNvPr id="11" name="Multiply 10">
            <a:extLst>
              <a:ext uri="{FF2B5EF4-FFF2-40B4-BE49-F238E27FC236}">
                <a16:creationId xmlns="" xmlns:a16="http://schemas.microsoft.com/office/drawing/2014/main" id="{C03D0D96-F9F8-2946-9D15-2616DFA22CB6}"/>
              </a:ext>
            </a:extLst>
          </p:cNvPr>
          <p:cNvSpPr/>
          <p:nvPr/>
        </p:nvSpPr>
        <p:spPr>
          <a:xfrm>
            <a:off x="4498848" y="2542032"/>
            <a:ext cx="143783" cy="146304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Multiply 12">
            <a:extLst>
              <a:ext uri="{FF2B5EF4-FFF2-40B4-BE49-F238E27FC236}">
                <a16:creationId xmlns="" xmlns:a16="http://schemas.microsoft.com/office/drawing/2014/main" id="{3C9B371F-3506-7A40-B41C-4180C6FC43DA}"/>
              </a:ext>
            </a:extLst>
          </p:cNvPr>
          <p:cNvSpPr/>
          <p:nvPr/>
        </p:nvSpPr>
        <p:spPr>
          <a:xfrm>
            <a:off x="4350325" y="2798064"/>
            <a:ext cx="143783" cy="146304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82529945-28C2-B942-A109-73549B2099A6}"/>
              </a:ext>
            </a:extLst>
          </p:cNvPr>
          <p:cNvCxnSpPr>
            <a:cxnSpLocks/>
          </p:cNvCxnSpPr>
          <p:nvPr/>
        </p:nvCxnSpPr>
        <p:spPr>
          <a:xfrm flipH="1">
            <a:off x="4441287" y="2660446"/>
            <a:ext cx="111166" cy="19104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Multiply 14">
            <a:extLst>
              <a:ext uri="{FF2B5EF4-FFF2-40B4-BE49-F238E27FC236}">
                <a16:creationId xmlns="" xmlns:a16="http://schemas.microsoft.com/office/drawing/2014/main" id="{F07704B2-3EA2-D048-8E41-1B9299A41762}"/>
              </a:ext>
            </a:extLst>
          </p:cNvPr>
          <p:cNvSpPr/>
          <p:nvPr/>
        </p:nvSpPr>
        <p:spPr>
          <a:xfrm>
            <a:off x="4375004" y="3034371"/>
            <a:ext cx="143783" cy="146304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023B6245-9E7A-6642-B5C3-16227D5B5ECA}"/>
              </a:ext>
            </a:extLst>
          </p:cNvPr>
          <p:cNvCxnSpPr>
            <a:cxnSpLocks/>
          </p:cNvCxnSpPr>
          <p:nvPr/>
        </p:nvCxnSpPr>
        <p:spPr>
          <a:xfrm>
            <a:off x="4416425" y="2906141"/>
            <a:ext cx="35770" cy="20158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Multiply 28">
            <a:extLst>
              <a:ext uri="{FF2B5EF4-FFF2-40B4-BE49-F238E27FC236}">
                <a16:creationId xmlns="" xmlns:a16="http://schemas.microsoft.com/office/drawing/2014/main" id="{61430729-B887-2C40-B1F7-2CDBCD85ED33}"/>
              </a:ext>
            </a:extLst>
          </p:cNvPr>
          <p:cNvSpPr/>
          <p:nvPr/>
        </p:nvSpPr>
        <p:spPr>
          <a:xfrm>
            <a:off x="4265266" y="3189456"/>
            <a:ext cx="143783" cy="146304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CBE8A2E2-36A7-1B47-B3A0-89616FA7BE67}"/>
              </a:ext>
            </a:extLst>
          </p:cNvPr>
          <p:cNvCxnSpPr>
            <a:cxnSpLocks/>
          </p:cNvCxnSpPr>
          <p:nvPr/>
        </p:nvCxnSpPr>
        <p:spPr>
          <a:xfrm flipH="1">
            <a:off x="4322021" y="3132069"/>
            <a:ext cx="130174" cy="13860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Multiply 32">
            <a:extLst>
              <a:ext uri="{FF2B5EF4-FFF2-40B4-BE49-F238E27FC236}">
                <a16:creationId xmlns="" xmlns:a16="http://schemas.microsoft.com/office/drawing/2014/main" id="{E50CAB9A-426B-ED46-82B6-C5917FC8BB38}"/>
              </a:ext>
            </a:extLst>
          </p:cNvPr>
          <p:cNvSpPr/>
          <p:nvPr/>
        </p:nvSpPr>
        <p:spPr>
          <a:xfrm>
            <a:off x="4029248" y="3376725"/>
            <a:ext cx="143783" cy="146304"/>
          </a:xfrm>
          <a:prstGeom prst="mathMultiply">
            <a:avLst/>
          </a:prstGeom>
          <a:solidFill>
            <a:schemeClr val="dk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="" xmlns:a16="http://schemas.microsoft.com/office/drawing/2014/main" id="{E66834EE-5D67-6E48-A89F-8E698DCAEA25}"/>
              </a:ext>
            </a:extLst>
          </p:cNvPr>
          <p:cNvCxnSpPr>
            <a:cxnSpLocks/>
            <a:stCxn id="29" idx="3"/>
          </p:cNvCxnSpPr>
          <p:nvPr/>
        </p:nvCxnSpPr>
        <p:spPr>
          <a:xfrm flipH="1">
            <a:off x="4106675" y="3300621"/>
            <a:ext cx="193124" cy="149256"/>
          </a:xfrm>
          <a:prstGeom prst="straightConnector1">
            <a:avLst/>
          </a:prstGeom>
          <a:ln w="38100">
            <a:solidFill>
              <a:schemeClr val="accent1">
                <a:alpha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E8BCFFA7-5A5A-D44A-B222-E7EF55F18A40}"/>
              </a:ext>
            </a:extLst>
          </p:cNvPr>
          <p:cNvSpPr/>
          <p:nvPr/>
        </p:nvSpPr>
        <p:spPr>
          <a:xfrm>
            <a:off x="689252" y="954252"/>
            <a:ext cx="55536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000" dirty="0"/>
              <a:t>Continue until convergence (gradient close to zero).</a:t>
            </a:r>
          </a:p>
        </p:txBody>
      </p:sp>
    </p:spTree>
    <p:extLst>
      <p:ext uri="{BB962C8B-B14F-4D97-AF65-F5344CB8AC3E}">
        <p14:creationId xmlns:p14="http://schemas.microsoft.com/office/powerpoint/2010/main" val="974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Gradient descent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 Learning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41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6C1FCF1-20F4-9741-A26E-4906FA602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725" y="1050769"/>
            <a:ext cx="5265977" cy="351065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8C82EDD1-B5B6-1C41-98B7-43999074C518}"/>
              </a:ext>
            </a:extLst>
          </p:cNvPr>
          <p:cNvCxnSpPr>
            <a:cxnSpLocks/>
          </p:cNvCxnSpPr>
          <p:nvPr/>
        </p:nvCxnSpPr>
        <p:spPr>
          <a:xfrm>
            <a:off x="6365081" y="2359152"/>
            <a:ext cx="174072" cy="25603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Multiply 9">
            <a:extLst>
              <a:ext uri="{FF2B5EF4-FFF2-40B4-BE49-F238E27FC236}">
                <a16:creationId xmlns="" xmlns:a16="http://schemas.microsoft.com/office/drawing/2014/main" id="{BF1D21B6-04A3-C34C-BC45-9E1073CE8425}"/>
              </a:ext>
            </a:extLst>
          </p:cNvPr>
          <p:cNvSpPr/>
          <p:nvPr/>
        </p:nvSpPr>
        <p:spPr>
          <a:xfrm>
            <a:off x="6285642" y="2286000"/>
            <a:ext cx="143783" cy="146304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FEB1CEE-6EFA-4B40-AA63-F3854D58C3ED}"/>
              </a:ext>
            </a:extLst>
          </p:cNvPr>
          <p:cNvSpPr txBox="1"/>
          <p:nvPr/>
        </p:nvSpPr>
        <p:spPr>
          <a:xfrm>
            <a:off x="5494686" y="1803038"/>
            <a:ext cx="15819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chemeClr val="accent1"/>
                </a:solidFill>
              </a:rPr>
              <a:t>Update</a:t>
            </a:r>
          </a:p>
        </p:txBody>
      </p:sp>
      <p:sp>
        <p:nvSpPr>
          <p:cNvPr id="11" name="Multiply 10">
            <a:extLst>
              <a:ext uri="{FF2B5EF4-FFF2-40B4-BE49-F238E27FC236}">
                <a16:creationId xmlns="" xmlns:a16="http://schemas.microsoft.com/office/drawing/2014/main" id="{C03D0D96-F9F8-2946-9D15-2616DFA22CB6}"/>
              </a:ext>
            </a:extLst>
          </p:cNvPr>
          <p:cNvSpPr/>
          <p:nvPr/>
        </p:nvSpPr>
        <p:spPr>
          <a:xfrm>
            <a:off x="6456857" y="2542032"/>
            <a:ext cx="143783" cy="146304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Multiply 12">
            <a:extLst>
              <a:ext uri="{FF2B5EF4-FFF2-40B4-BE49-F238E27FC236}">
                <a16:creationId xmlns="" xmlns:a16="http://schemas.microsoft.com/office/drawing/2014/main" id="{3C9B371F-3506-7A40-B41C-4180C6FC43DA}"/>
              </a:ext>
            </a:extLst>
          </p:cNvPr>
          <p:cNvSpPr/>
          <p:nvPr/>
        </p:nvSpPr>
        <p:spPr>
          <a:xfrm>
            <a:off x="6308334" y="2798064"/>
            <a:ext cx="143783" cy="146304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82529945-28C2-B942-A109-73549B2099A6}"/>
              </a:ext>
            </a:extLst>
          </p:cNvPr>
          <p:cNvCxnSpPr>
            <a:cxnSpLocks/>
          </p:cNvCxnSpPr>
          <p:nvPr/>
        </p:nvCxnSpPr>
        <p:spPr>
          <a:xfrm flipH="1">
            <a:off x="6399296" y="2660446"/>
            <a:ext cx="111166" cy="19104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Multiply 14">
            <a:extLst>
              <a:ext uri="{FF2B5EF4-FFF2-40B4-BE49-F238E27FC236}">
                <a16:creationId xmlns="" xmlns:a16="http://schemas.microsoft.com/office/drawing/2014/main" id="{F07704B2-3EA2-D048-8E41-1B9299A41762}"/>
              </a:ext>
            </a:extLst>
          </p:cNvPr>
          <p:cNvSpPr/>
          <p:nvPr/>
        </p:nvSpPr>
        <p:spPr>
          <a:xfrm>
            <a:off x="6333013" y="3034371"/>
            <a:ext cx="143783" cy="146304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023B6245-9E7A-6642-B5C3-16227D5B5ECA}"/>
              </a:ext>
            </a:extLst>
          </p:cNvPr>
          <p:cNvCxnSpPr>
            <a:cxnSpLocks/>
          </p:cNvCxnSpPr>
          <p:nvPr/>
        </p:nvCxnSpPr>
        <p:spPr>
          <a:xfrm>
            <a:off x="6374434" y="2906141"/>
            <a:ext cx="35770" cy="20158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Multiply 28">
            <a:extLst>
              <a:ext uri="{FF2B5EF4-FFF2-40B4-BE49-F238E27FC236}">
                <a16:creationId xmlns="" xmlns:a16="http://schemas.microsoft.com/office/drawing/2014/main" id="{61430729-B887-2C40-B1F7-2CDBCD85ED33}"/>
              </a:ext>
            </a:extLst>
          </p:cNvPr>
          <p:cNvSpPr/>
          <p:nvPr/>
        </p:nvSpPr>
        <p:spPr>
          <a:xfrm>
            <a:off x="6223275" y="3189456"/>
            <a:ext cx="143783" cy="146304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CBE8A2E2-36A7-1B47-B3A0-89616FA7BE67}"/>
              </a:ext>
            </a:extLst>
          </p:cNvPr>
          <p:cNvCxnSpPr>
            <a:cxnSpLocks/>
          </p:cNvCxnSpPr>
          <p:nvPr/>
        </p:nvCxnSpPr>
        <p:spPr>
          <a:xfrm flipH="1">
            <a:off x="6280030" y="3132069"/>
            <a:ext cx="130174" cy="13860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Multiply 32">
            <a:extLst>
              <a:ext uri="{FF2B5EF4-FFF2-40B4-BE49-F238E27FC236}">
                <a16:creationId xmlns="" xmlns:a16="http://schemas.microsoft.com/office/drawing/2014/main" id="{E50CAB9A-426B-ED46-82B6-C5917FC8BB38}"/>
              </a:ext>
            </a:extLst>
          </p:cNvPr>
          <p:cNvSpPr/>
          <p:nvPr/>
        </p:nvSpPr>
        <p:spPr>
          <a:xfrm>
            <a:off x="5987257" y="3376725"/>
            <a:ext cx="143783" cy="146304"/>
          </a:xfrm>
          <a:prstGeom prst="mathMultiply">
            <a:avLst/>
          </a:prstGeom>
          <a:solidFill>
            <a:schemeClr val="dk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="" xmlns:a16="http://schemas.microsoft.com/office/drawing/2014/main" id="{E66834EE-5D67-6E48-A89F-8E698DCAEA25}"/>
              </a:ext>
            </a:extLst>
          </p:cNvPr>
          <p:cNvCxnSpPr>
            <a:cxnSpLocks/>
            <a:stCxn id="29" idx="3"/>
          </p:cNvCxnSpPr>
          <p:nvPr/>
        </p:nvCxnSpPr>
        <p:spPr>
          <a:xfrm flipH="1">
            <a:off x="6064684" y="3300621"/>
            <a:ext cx="193124" cy="149256"/>
          </a:xfrm>
          <a:prstGeom prst="straightConnector1">
            <a:avLst/>
          </a:prstGeom>
          <a:ln w="38100">
            <a:solidFill>
              <a:schemeClr val="accent1">
                <a:alpha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E459A167-08A6-AE4E-8EA1-A0CED99D2411}"/>
                  </a:ext>
                </a:extLst>
              </p:cNvPr>
              <p:cNvSpPr txBox="1"/>
              <p:nvPr/>
            </p:nvSpPr>
            <p:spPr>
              <a:xfrm>
                <a:off x="758825" y="1812923"/>
                <a:ext cx="3385792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IE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Initialize weights </a:t>
                </a:r>
                <a14:m>
                  <m:oMath xmlns:m="http://schemas.openxmlformats.org/officeDocument/2006/math">
                    <m:r>
                      <a:rPr lang="en-IE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endParaRPr lang="en-IE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IE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Loop until convergence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IE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Run forward pass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IE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Compute gradients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IE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Update weights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59A167-08A6-AE4E-8EA1-A0CED99D2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25" y="1812923"/>
                <a:ext cx="3385792" cy="1631216"/>
              </a:xfrm>
              <a:prstGeom prst="rect">
                <a:avLst/>
              </a:prstGeom>
              <a:blipFill>
                <a:blip r:embed="rId3"/>
                <a:stretch>
                  <a:fillRect l="-1504" t="-1550" b="-542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8EE15F0B-15AB-584C-8511-C6F6983A22EC}"/>
              </a:ext>
            </a:extLst>
          </p:cNvPr>
          <p:cNvCxnSpPr>
            <a:cxnSpLocks/>
          </p:cNvCxnSpPr>
          <p:nvPr/>
        </p:nvCxnSpPr>
        <p:spPr>
          <a:xfrm flipV="1">
            <a:off x="1451113" y="2482000"/>
            <a:ext cx="0" cy="83837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45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Stochastic</a:t>
            </a:r>
            <a:r>
              <a:rPr lang="en-GB" dirty="0"/>
              <a:t> Gradient descent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 Learning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42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6C1FCF1-20F4-9741-A26E-4906FA602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725" y="1050769"/>
            <a:ext cx="5265977" cy="351065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8C82EDD1-B5B6-1C41-98B7-43999074C518}"/>
              </a:ext>
            </a:extLst>
          </p:cNvPr>
          <p:cNvCxnSpPr>
            <a:cxnSpLocks/>
          </p:cNvCxnSpPr>
          <p:nvPr/>
        </p:nvCxnSpPr>
        <p:spPr>
          <a:xfrm>
            <a:off x="6365081" y="2359152"/>
            <a:ext cx="174072" cy="25603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Multiply 9">
            <a:extLst>
              <a:ext uri="{FF2B5EF4-FFF2-40B4-BE49-F238E27FC236}">
                <a16:creationId xmlns="" xmlns:a16="http://schemas.microsoft.com/office/drawing/2014/main" id="{BF1D21B6-04A3-C34C-BC45-9E1073CE8425}"/>
              </a:ext>
            </a:extLst>
          </p:cNvPr>
          <p:cNvSpPr/>
          <p:nvPr/>
        </p:nvSpPr>
        <p:spPr>
          <a:xfrm>
            <a:off x="6285642" y="2286000"/>
            <a:ext cx="143783" cy="146304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FEB1CEE-6EFA-4B40-AA63-F3854D58C3ED}"/>
              </a:ext>
            </a:extLst>
          </p:cNvPr>
          <p:cNvSpPr txBox="1"/>
          <p:nvPr/>
        </p:nvSpPr>
        <p:spPr>
          <a:xfrm>
            <a:off x="5494686" y="1803038"/>
            <a:ext cx="15819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chemeClr val="accent1"/>
                </a:solidFill>
              </a:rPr>
              <a:t>Update</a:t>
            </a:r>
          </a:p>
        </p:txBody>
      </p:sp>
      <p:sp>
        <p:nvSpPr>
          <p:cNvPr id="11" name="Multiply 10">
            <a:extLst>
              <a:ext uri="{FF2B5EF4-FFF2-40B4-BE49-F238E27FC236}">
                <a16:creationId xmlns="" xmlns:a16="http://schemas.microsoft.com/office/drawing/2014/main" id="{C03D0D96-F9F8-2946-9D15-2616DFA22CB6}"/>
              </a:ext>
            </a:extLst>
          </p:cNvPr>
          <p:cNvSpPr/>
          <p:nvPr/>
        </p:nvSpPr>
        <p:spPr>
          <a:xfrm>
            <a:off x="6456857" y="2542032"/>
            <a:ext cx="143783" cy="146304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Multiply 12">
            <a:extLst>
              <a:ext uri="{FF2B5EF4-FFF2-40B4-BE49-F238E27FC236}">
                <a16:creationId xmlns="" xmlns:a16="http://schemas.microsoft.com/office/drawing/2014/main" id="{3C9B371F-3506-7A40-B41C-4180C6FC43DA}"/>
              </a:ext>
            </a:extLst>
          </p:cNvPr>
          <p:cNvSpPr/>
          <p:nvPr/>
        </p:nvSpPr>
        <p:spPr>
          <a:xfrm>
            <a:off x="6308334" y="2798064"/>
            <a:ext cx="143783" cy="146304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82529945-28C2-B942-A109-73549B2099A6}"/>
              </a:ext>
            </a:extLst>
          </p:cNvPr>
          <p:cNvCxnSpPr>
            <a:cxnSpLocks/>
          </p:cNvCxnSpPr>
          <p:nvPr/>
        </p:nvCxnSpPr>
        <p:spPr>
          <a:xfrm flipH="1">
            <a:off x="6399296" y="2660446"/>
            <a:ext cx="111166" cy="19104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Multiply 14">
            <a:extLst>
              <a:ext uri="{FF2B5EF4-FFF2-40B4-BE49-F238E27FC236}">
                <a16:creationId xmlns="" xmlns:a16="http://schemas.microsoft.com/office/drawing/2014/main" id="{F07704B2-3EA2-D048-8E41-1B9299A41762}"/>
              </a:ext>
            </a:extLst>
          </p:cNvPr>
          <p:cNvSpPr/>
          <p:nvPr/>
        </p:nvSpPr>
        <p:spPr>
          <a:xfrm>
            <a:off x="6333013" y="3034371"/>
            <a:ext cx="143783" cy="146304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023B6245-9E7A-6642-B5C3-16227D5B5ECA}"/>
              </a:ext>
            </a:extLst>
          </p:cNvPr>
          <p:cNvCxnSpPr>
            <a:cxnSpLocks/>
          </p:cNvCxnSpPr>
          <p:nvPr/>
        </p:nvCxnSpPr>
        <p:spPr>
          <a:xfrm>
            <a:off x="6374434" y="2906141"/>
            <a:ext cx="35770" cy="20158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Multiply 28">
            <a:extLst>
              <a:ext uri="{FF2B5EF4-FFF2-40B4-BE49-F238E27FC236}">
                <a16:creationId xmlns="" xmlns:a16="http://schemas.microsoft.com/office/drawing/2014/main" id="{61430729-B887-2C40-B1F7-2CDBCD85ED33}"/>
              </a:ext>
            </a:extLst>
          </p:cNvPr>
          <p:cNvSpPr/>
          <p:nvPr/>
        </p:nvSpPr>
        <p:spPr>
          <a:xfrm>
            <a:off x="6223275" y="3189456"/>
            <a:ext cx="143783" cy="146304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CBE8A2E2-36A7-1B47-B3A0-89616FA7BE67}"/>
              </a:ext>
            </a:extLst>
          </p:cNvPr>
          <p:cNvCxnSpPr>
            <a:cxnSpLocks/>
          </p:cNvCxnSpPr>
          <p:nvPr/>
        </p:nvCxnSpPr>
        <p:spPr>
          <a:xfrm flipH="1">
            <a:off x="6280030" y="3132069"/>
            <a:ext cx="130174" cy="13860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Multiply 32">
            <a:extLst>
              <a:ext uri="{FF2B5EF4-FFF2-40B4-BE49-F238E27FC236}">
                <a16:creationId xmlns="" xmlns:a16="http://schemas.microsoft.com/office/drawing/2014/main" id="{E50CAB9A-426B-ED46-82B6-C5917FC8BB38}"/>
              </a:ext>
            </a:extLst>
          </p:cNvPr>
          <p:cNvSpPr/>
          <p:nvPr/>
        </p:nvSpPr>
        <p:spPr>
          <a:xfrm>
            <a:off x="5987257" y="3376725"/>
            <a:ext cx="143783" cy="146304"/>
          </a:xfrm>
          <a:prstGeom prst="mathMultiply">
            <a:avLst/>
          </a:prstGeom>
          <a:solidFill>
            <a:schemeClr val="dk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="" xmlns:a16="http://schemas.microsoft.com/office/drawing/2014/main" id="{E66834EE-5D67-6E48-A89F-8E698DCAEA25}"/>
              </a:ext>
            </a:extLst>
          </p:cNvPr>
          <p:cNvCxnSpPr>
            <a:cxnSpLocks/>
            <a:stCxn id="29" idx="3"/>
          </p:cNvCxnSpPr>
          <p:nvPr/>
        </p:nvCxnSpPr>
        <p:spPr>
          <a:xfrm flipH="1">
            <a:off x="6064684" y="3300621"/>
            <a:ext cx="193124" cy="149256"/>
          </a:xfrm>
          <a:prstGeom prst="straightConnector1">
            <a:avLst/>
          </a:prstGeom>
          <a:ln w="38100">
            <a:solidFill>
              <a:schemeClr val="accent1">
                <a:alpha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E459A167-08A6-AE4E-8EA1-A0CED99D2411}"/>
                  </a:ext>
                </a:extLst>
              </p:cNvPr>
              <p:cNvSpPr txBox="1"/>
              <p:nvPr/>
            </p:nvSpPr>
            <p:spPr>
              <a:xfrm>
                <a:off x="758825" y="1812923"/>
                <a:ext cx="338579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IE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Initialize weights </a:t>
                </a:r>
                <a14:m>
                  <m:oMath xmlns:m="http://schemas.openxmlformats.org/officeDocument/2006/math">
                    <m:r>
                      <a:rPr lang="en-IE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endParaRPr lang="en-IE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IE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Loop until convergence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IE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</a:t>
                </a:r>
                <a:r>
                  <a:rPr lang="en-IE" sz="2000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Select a random batch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IE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Run forward pass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IE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Compute gradients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IE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Update weights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59A167-08A6-AE4E-8EA1-A0CED99D2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25" y="1812923"/>
                <a:ext cx="3385792" cy="1938992"/>
              </a:xfrm>
              <a:prstGeom prst="rect">
                <a:avLst/>
              </a:prstGeom>
              <a:blipFill>
                <a:blip r:embed="rId3"/>
                <a:stretch>
                  <a:fillRect l="-1504" t="-1307" b="-4575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8EE15F0B-15AB-584C-8511-C6F6983A22EC}"/>
              </a:ext>
            </a:extLst>
          </p:cNvPr>
          <p:cNvCxnSpPr>
            <a:cxnSpLocks/>
          </p:cNvCxnSpPr>
          <p:nvPr/>
        </p:nvCxnSpPr>
        <p:spPr>
          <a:xfrm flipV="1">
            <a:off x="1451113" y="2482003"/>
            <a:ext cx="0" cy="1152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58825" y="1047687"/>
            <a:ext cx="4245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Reduces the computational </a:t>
            </a:r>
            <a:r>
              <a:rPr lang="en-GB" sz="1800" dirty="0" smtClean="0"/>
              <a:t>cost</a:t>
            </a:r>
          </a:p>
          <a:p>
            <a:r>
              <a:rPr lang="en-GB" sz="1800" dirty="0" smtClean="0"/>
              <a:t>No need to run inference on all data points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03549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Gradient descent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 Learning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43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6C1FCF1-20F4-9741-A26E-4906FA602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716" y="1057749"/>
            <a:ext cx="5265977" cy="351065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8C82EDD1-B5B6-1C41-98B7-43999074C518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4863074" y="2316353"/>
            <a:ext cx="136713" cy="24219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Multiply 9">
            <a:extLst>
              <a:ext uri="{FF2B5EF4-FFF2-40B4-BE49-F238E27FC236}">
                <a16:creationId xmlns="" xmlns:a16="http://schemas.microsoft.com/office/drawing/2014/main" id="{BF1D21B6-04A3-C34C-BC45-9E1073CE8425}"/>
              </a:ext>
            </a:extLst>
          </p:cNvPr>
          <p:cNvSpPr/>
          <p:nvPr/>
        </p:nvSpPr>
        <p:spPr>
          <a:xfrm>
            <a:off x="4791183" y="2243201"/>
            <a:ext cx="143783" cy="146304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FEB1CEE-6EFA-4B40-AA63-F3854D58C3ED}"/>
              </a:ext>
            </a:extLst>
          </p:cNvPr>
          <p:cNvSpPr txBox="1"/>
          <p:nvPr/>
        </p:nvSpPr>
        <p:spPr>
          <a:xfrm>
            <a:off x="3536677" y="1803038"/>
            <a:ext cx="15819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chemeClr val="accent1"/>
                </a:solidFill>
              </a:rPr>
              <a:t>Update</a:t>
            </a:r>
          </a:p>
        </p:txBody>
      </p:sp>
      <p:sp>
        <p:nvSpPr>
          <p:cNvPr id="11" name="Multiply 10">
            <a:extLst>
              <a:ext uri="{FF2B5EF4-FFF2-40B4-BE49-F238E27FC236}">
                <a16:creationId xmlns="" xmlns:a16="http://schemas.microsoft.com/office/drawing/2014/main" id="{C03D0D96-F9F8-2946-9D15-2616DFA22CB6}"/>
              </a:ext>
            </a:extLst>
          </p:cNvPr>
          <p:cNvSpPr/>
          <p:nvPr/>
        </p:nvSpPr>
        <p:spPr>
          <a:xfrm>
            <a:off x="4965254" y="2523413"/>
            <a:ext cx="143783" cy="146304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Multiply 12">
            <a:extLst>
              <a:ext uri="{FF2B5EF4-FFF2-40B4-BE49-F238E27FC236}">
                <a16:creationId xmlns="" xmlns:a16="http://schemas.microsoft.com/office/drawing/2014/main" id="{D8310908-6338-2540-BFC4-215CB115E972}"/>
              </a:ext>
            </a:extLst>
          </p:cNvPr>
          <p:cNvSpPr/>
          <p:nvPr/>
        </p:nvSpPr>
        <p:spPr>
          <a:xfrm>
            <a:off x="5143054" y="2749344"/>
            <a:ext cx="143783" cy="146304"/>
          </a:xfrm>
          <a:prstGeom prst="mathMultiply">
            <a:avLst/>
          </a:prstGeom>
          <a:solidFill>
            <a:schemeClr val="dk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27D5929F-D5C9-734C-97E9-9E7C94F24A12}"/>
              </a:ext>
            </a:extLst>
          </p:cNvPr>
          <p:cNvCxnSpPr>
            <a:cxnSpLocks/>
            <a:stCxn id="11" idx="2"/>
            <a:endCxn id="13" idx="0"/>
          </p:cNvCxnSpPr>
          <p:nvPr/>
        </p:nvCxnSpPr>
        <p:spPr>
          <a:xfrm>
            <a:off x="5074504" y="2634578"/>
            <a:ext cx="103083" cy="14990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A2BCA47-EEF2-3049-98A6-31052393EDAF}"/>
              </a:ext>
            </a:extLst>
          </p:cNvPr>
          <p:cNvSpPr txBox="1"/>
          <p:nvPr/>
        </p:nvSpPr>
        <p:spPr>
          <a:xfrm>
            <a:off x="710700" y="963635"/>
            <a:ext cx="6731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/>
              <a:t>There is no guarantee a global minimum will be reached.</a:t>
            </a:r>
          </a:p>
        </p:txBody>
      </p:sp>
    </p:spTree>
    <p:extLst>
      <p:ext uri="{BB962C8B-B14F-4D97-AF65-F5344CB8AC3E}">
        <p14:creationId xmlns:p14="http://schemas.microsoft.com/office/powerpoint/2010/main" val="344189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>
              <a:xfrm>
                <a:off x="758825" y="518710"/>
                <a:ext cx="7556500" cy="729377"/>
              </a:xfrm>
            </p:spPr>
            <p:txBody>
              <a:bodyPr/>
              <a:lstStyle/>
              <a:p>
                <a:r>
                  <a:rPr lang="en-GB" dirty="0"/>
                  <a:t>Backprop – Backward Pass</a:t>
                </a:r>
                <a:br>
                  <a:rPr lang="en-GB" dirty="0"/>
                </a:br>
                <a:r>
                  <a:rPr lang="en-GB" sz="2000" b="0" dirty="0"/>
                  <a:t>Update weights </a:t>
                </a:r>
                <a14:m>
                  <m:oMath xmlns:m="http://schemas.openxmlformats.org/officeDocument/2006/math">
                    <m:r>
                      <a:rPr lang="nl-NL" sz="2000" b="1" i="0">
                        <a:latin typeface="Cambria Math" charset="0"/>
                      </a:rPr>
                      <m:t>𝐖</m:t>
                    </m:r>
                  </m:oMath>
                </a14:m>
                <a:r>
                  <a:rPr lang="en-GB" sz="2000" b="0" dirty="0"/>
                  <a:t> to minimize the cost function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GB" sz="2000" b="0" dirty="0"/>
                  <a:t/>
                </a:r>
                <a:br>
                  <a:rPr lang="en-GB" sz="2000" b="0" dirty="0"/>
                </a:br>
                <a:r>
                  <a:rPr lang="en-GB" sz="2000" b="0" dirty="0"/>
                  <a:t/>
                </a:r>
                <a:br>
                  <a:rPr lang="en-GB" sz="2000" b="0" dirty="0"/>
                </a:br>
                <a:endParaRPr lang="en-GB" sz="2000" b="0" dirty="0"/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8825" y="518710"/>
                <a:ext cx="7556500" cy="729377"/>
              </a:xfrm>
              <a:blipFill>
                <a:blip r:embed="rId3"/>
                <a:stretch>
                  <a:fillRect l="-2857" t="-22414" b="-1206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4905955" y="1635172"/>
                <a:ext cx="3409370" cy="692118"/>
              </a:xfrm>
              <a:prstGeom prst="roundRect">
                <a:avLst/>
              </a:prstGeom>
              <a:ln cap="rnd">
                <a:bevel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←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𝜖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b="0" i="1" smtClean="0">
                              <a:latin typeface="Cambria Math" charset="0"/>
                            </a:rPr>
                            <m:t>𝜕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nl-NL" b="1" i="1" smtClean="0">
                              <a:latin typeface="Cambria Math" charset="0"/>
                            </a:rPr>
                            <m:t>𝒙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𝑦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,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𝑊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mr-IN" b="0" i="1" smtClean="0"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nl-NL" b="0" dirty="0"/>
              </a:p>
              <a:p>
                <a:endParaRPr lang="nl-NL" i="1" dirty="0">
                  <a:latin typeface="Cambria Math" charset="0"/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05955" y="1635172"/>
                <a:ext cx="3409370" cy="692118"/>
              </a:xfrm>
              <a:prstGeom prst="roundRect">
                <a:avLst/>
              </a:prstGeom>
              <a:blipFill>
                <a:blip r:embed="rId4"/>
                <a:stretch>
                  <a:fillRect b="-8929"/>
                </a:stretch>
              </a:blipFill>
              <a:ln cap="rnd">
                <a:bevel/>
              </a:ln>
              <a:effectLst/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GB" dirty="0"/>
              <a:t>Gradient descent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194BDB0-F4EA-4DD6-8281-CCE2440D0CE0}" type="slidenum">
              <a:rPr lang="en-GB" smtClean="0"/>
              <a:pPr/>
              <a:t>44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712106" y="2173110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106" y="2173110"/>
                <a:ext cx="355601" cy="355600"/>
              </a:xfrm>
              <a:prstGeom prst="ellipse">
                <a:avLst/>
              </a:prstGeom>
              <a:blipFill rotWithShape="0">
                <a:blip r:embed="rId5"/>
                <a:stretch>
                  <a:fillRect l="-13793" t="-61017" b="-796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720850" y="2681213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850" y="2681213"/>
                <a:ext cx="355601" cy="355600"/>
              </a:xfrm>
              <a:prstGeom prst="ellipse">
                <a:avLst/>
              </a:prstGeom>
              <a:blipFill rotWithShape="0">
                <a:blip r:embed="rId6"/>
                <a:stretch>
                  <a:fillRect l="-13559"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712106" y="3333407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106" y="3333407"/>
                <a:ext cx="355601" cy="355600"/>
              </a:xfrm>
              <a:prstGeom prst="ellipse">
                <a:avLst/>
              </a:prstGeom>
              <a:blipFill rotWithShape="0">
                <a:blip r:embed="rId7"/>
                <a:stretch>
                  <a:fillRect l="-17241"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405315" y="1791011"/>
                <a:ext cx="24186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315" y="1791011"/>
                <a:ext cx="241861" cy="207749"/>
              </a:xfrm>
              <a:prstGeom prst="rect">
                <a:avLst/>
              </a:prstGeom>
              <a:blipFill rotWithShape="0">
                <a:blip r:embed="rId8"/>
                <a:stretch>
                  <a:fillRect l="-10256" r="-7692" b="-147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114426" y="2498578"/>
                <a:ext cx="357376" cy="2077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426" y="2498578"/>
                <a:ext cx="357376" cy="207749"/>
              </a:xfrm>
              <a:prstGeom prst="rect">
                <a:avLst/>
              </a:prstGeom>
              <a:blipFill rotWithShape="0">
                <a:blip r:embed="rId9"/>
                <a:stretch>
                  <a:fillRect b="-147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86587" y="3033325"/>
                <a:ext cx="2082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⋮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587" y="3033325"/>
                <a:ext cx="208274" cy="30008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178267" y="3027174"/>
                <a:ext cx="246862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267" y="3027174"/>
                <a:ext cx="246862" cy="207749"/>
              </a:xfrm>
              <a:prstGeom prst="rect">
                <a:avLst/>
              </a:prstGeom>
              <a:blipFill rotWithShape="0">
                <a:blip r:embed="rId11"/>
                <a:stretch>
                  <a:fillRect l="-9756"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/>
          <p:cNvCxnSpPr>
            <a:stCxn id="7" idx="6"/>
            <a:endCxn id="36" idx="1"/>
          </p:cNvCxnSpPr>
          <p:nvPr/>
        </p:nvCxnSpPr>
        <p:spPr>
          <a:xfrm>
            <a:off x="1067707" y="2350910"/>
            <a:ext cx="991697" cy="382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6"/>
            <a:endCxn id="36" idx="2"/>
          </p:cNvCxnSpPr>
          <p:nvPr/>
        </p:nvCxnSpPr>
        <p:spPr>
          <a:xfrm>
            <a:off x="1076451" y="2859013"/>
            <a:ext cx="9308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6"/>
            <a:endCxn id="36" idx="3"/>
          </p:cNvCxnSpPr>
          <p:nvPr/>
        </p:nvCxnSpPr>
        <p:spPr>
          <a:xfrm flipV="1">
            <a:off x="1067707" y="2984737"/>
            <a:ext cx="991697" cy="526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val 24"/>
              <p:cNvSpPr/>
              <p:nvPr/>
            </p:nvSpPr>
            <p:spPr>
              <a:xfrm>
                <a:off x="720850" y="1659268"/>
                <a:ext cx="355601" cy="355600"/>
              </a:xfrm>
              <a:prstGeom prst="ellipse">
                <a:avLst/>
              </a:prstGeom>
              <a:solidFill>
                <a:srgbClr val="9EE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  <m:r>
                        <a:rPr lang="nl-NL" i="1" smtClean="0"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Oval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850" y="1659268"/>
                <a:ext cx="355601" cy="355600"/>
              </a:xfrm>
              <a:prstGeom prst="ellipse">
                <a:avLst/>
              </a:prstGeom>
              <a:blipFill rotWithShape="0">
                <a:blip r:embed="rId12"/>
                <a:stretch>
                  <a:fillRect t="-61017" b="-796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/>
          <p:cNvCxnSpPr>
            <a:stCxn id="25" idx="6"/>
            <a:endCxn id="36" idx="0"/>
          </p:cNvCxnSpPr>
          <p:nvPr/>
        </p:nvCxnSpPr>
        <p:spPr>
          <a:xfrm>
            <a:off x="1076451" y="1837068"/>
            <a:ext cx="1108677" cy="844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187307" y="2127481"/>
                <a:ext cx="237822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307" y="2127481"/>
                <a:ext cx="237822" cy="207749"/>
              </a:xfrm>
              <a:prstGeom prst="rect">
                <a:avLst/>
              </a:prstGeom>
              <a:blipFill rotWithShape="0">
                <a:blip r:embed="rId13"/>
                <a:stretch>
                  <a:fillRect l="-10256" r="-5128" b="-147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val 35"/>
              <p:cNvSpPr/>
              <p:nvPr/>
            </p:nvSpPr>
            <p:spPr>
              <a:xfrm>
                <a:off x="2007327" y="2681213"/>
                <a:ext cx="355601" cy="3556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∑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6" name="Oval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7327" y="2681213"/>
                <a:ext cx="355601" cy="355600"/>
              </a:xfrm>
              <a:prstGeom prst="ellipse">
                <a:avLst/>
              </a:prstGeom>
              <a:blipFill rotWithShape="0">
                <a:blip r:embed="rId14"/>
                <a:stretch>
                  <a:fillRect l="-13559" t="-63793" r="-1695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Oval 58"/>
              <p:cNvSpPr/>
              <p:nvPr/>
            </p:nvSpPr>
            <p:spPr>
              <a:xfrm>
                <a:off x="2620637" y="2681213"/>
                <a:ext cx="355601" cy="3556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  <m:r>
                        <a:rPr lang="nl-NL" b="0" i="1" smtClean="0">
                          <a:latin typeface="Cambria Math" charset="0"/>
                        </a:rPr>
                        <m:t>𝑧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59" name="Oval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0637" y="2681213"/>
                <a:ext cx="355601" cy="355600"/>
              </a:xfrm>
              <a:prstGeom prst="ellipse">
                <a:avLst/>
              </a:prstGeom>
              <a:blipFill rotWithShape="0">
                <a:blip r:embed="rId15"/>
                <a:stretch>
                  <a:fillRect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Oval 60"/>
              <p:cNvSpPr/>
              <p:nvPr/>
            </p:nvSpPr>
            <p:spPr>
              <a:xfrm>
                <a:off x="3834610" y="2680342"/>
                <a:ext cx="355601" cy="355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61" name="Oval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4610" y="2680342"/>
                <a:ext cx="355601" cy="355600"/>
              </a:xfrm>
              <a:prstGeom prst="ellipse">
                <a:avLst/>
              </a:prstGeom>
              <a:blipFill rotWithShape="0">
                <a:blip r:embed="rId16"/>
                <a:stretch>
                  <a:fillRect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Straight Arrow Connector 61"/>
          <p:cNvCxnSpPr>
            <a:stCxn id="36" idx="6"/>
            <a:endCxn id="59" idx="2"/>
          </p:cNvCxnSpPr>
          <p:nvPr/>
        </p:nvCxnSpPr>
        <p:spPr>
          <a:xfrm>
            <a:off x="2362928" y="2859013"/>
            <a:ext cx="257709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2976239" y="2849374"/>
            <a:ext cx="25770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6" name="Oval 75"/>
              <p:cNvSpPr/>
              <p:nvPr/>
            </p:nvSpPr>
            <p:spPr>
              <a:xfrm>
                <a:off x="4457158" y="2677932"/>
                <a:ext cx="355601" cy="35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  <m:r>
                        <a:rPr lang="nl-NL" b="0" i="1" smtClean="0">
                          <a:latin typeface="Cambria Math" charset="0"/>
                        </a:rPr>
                        <m:t>𝐽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>
          <p:sp>
            <p:nvSpPr>
              <p:cNvPr id="76" name="Oval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158" y="2677932"/>
                <a:ext cx="355601" cy="355600"/>
              </a:xfrm>
              <a:prstGeom prst="ellipse">
                <a:avLst/>
              </a:prstGeom>
              <a:blipFill rotWithShape="0">
                <a:blip r:embed="rId17"/>
                <a:stretch>
                  <a:fillRect t="-61017" b="-796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/>
          <p:cNvCxnSpPr>
            <a:stCxn id="61" idx="6"/>
            <a:endCxn id="76" idx="2"/>
          </p:cNvCxnSpPr>
          <p:nvPr/>
        </p:nvCxnSpPr>
        <p:spPr>
          <a:xfrm flipV="1">
            <a:off x="4190211" y="2855732"/>
            <a:ext cx="266947" cy="241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Oval 83"/>
              <p:cNvSpPr/>
              <p:nvPr/>
            </p:nvSpPr>
            <p:spPr>
              <a:xfrm>
                <a:off x="3230336" y="2681213"/>
                <a:ext cx="355601" cy="355600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  <m:r>
                        <a:rPr lang="nl-NL" b="0" i="1" smtClean="0">
                          <a:latin typeface="Cambria Math" charset="0"/>
                        </a:rPr>
                        <m:t>𝑔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84" name="Oval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336" y="2681213"/>
                <a:ext cx="355601" cy="355600"/>
              </a:xfrm>
              <a:prstGeom prst="ellipse">
                <a:avLst/>
              </a:prstGeom>
              <a:blipFill rotWithShape="0">
                <a:blip r:embed="rId18"/>
                <a:stretch>
                  <a:fillRect l="-1724"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Arrow Connector 89"/>
          <p:cNvCxnSpPr>
            <a:stCxn id="84" idx="6"/>
            <a:endCxn id="61" idx="2"/>
          </p:cNvCxnSpPr>
          <p:nvPr/>
        </p:nvCxnSpPr>
        <p:spPr>
          <a:xfrm flipV="1">
            <a:off x="3585937" y="2858142"/>
            <a:ext cx="248673" cy="871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5" name="Rectangle 94"/>
              <p:cNvSpPr/>
              <p:nvPr/>
            </p:nvSpPr>
            <p:spPr>
              <a:xfrm>
                <a:off x="4324640" y="2723378"/>
                <a:ext cx="4572000" cy="139172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i="1">
                              <a:latin typeface="Cambria Math" charset="0"/>
                            </a:rPr>
                            <m:t>𝜕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d>
                            <m:dPr>
                              <m:ctrlPr>
                                <a:rPr lang="nl-NL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nl-NL" b="1">
                                  <a:latin typeface="Cambria Math" charset="0"/>
                                </a:rPr>
                                <m:t>𝐱</m:t>
                              </m:r>
                              <m:r>
                                <a:rPr lang="nl-NL" i="1">
                                  <a:latin typeface="Cambria Math" charset="0"/>
                                </a:rPr>
                                <m:t>, </m:t>
                              </m:r>
                              <m:r>
                                <a:rPr lang="nl-NL" i="1">
                                  <a:latin typeface="Cambria Math" charset="0"/>
                                </a:rPr>
                                <m:t>𝑦</m:t>
                              </m:r>
                              <m:r>
                                <a:rPr lang="nl-NL" i="1">
                                  <a:latin typeface="Cambria Math" charset="0"/>
                                </a:rPr>
                                <m:t>, </m:t>
                              </m:r>
                              <m:r>
                                <a:rPr lang="nl-NL" i="1">
                                  <a:latin typeface="Cambria Math" charset="0"/>
                                </a:rPr>
                                <m:t>𝑊</m:t>
                              </m:r>
                            </m:e>
                          </m:d>
                        </m:num>
                        <m:den>
                          <m:r>
                            <a:rPr lang="mr-IN" i="1"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nl-NL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nl-NL" i="1"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nl-NL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i="1">
                              <a:latin typeface="Cambria Math" charset="0"/>
                            </a:rPr>
                            <m:t>𝜕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mr-IN" i="1">
                              <a:latin typeface="Cambria Math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mr-IN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f>
                        <m:fPr>
                          <m:ctrlPr>
                            <a:rPr lang="mr-IN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i="1">
                              <a:latin typeface="Cambria Math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mr-IN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mr-IN" i="1">
                              <a:latin typeface="Cambria Math" charset="0"/>
                            </a:rPr>
                            <m:t>𝜕</m:t>
                          </m:r>
                          <m:r>
                            <a:rPr lang="nl-NL" i="1">
                              <a:latin typeface="Cambria Math" charset="0"/>
                            </a:rPr>
                            <m:t>𝑧</m:t>
                          </m:r>
                        </m:den>
                      </m:f>
                      <m:f>
                        <m:fPr>
                          <m:ctrlPr>
                            <a:rPr lang="mr-IN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i="1">
                              <a:latin typeface="Cambria Math" charset="0"/>
                            </a:rPr>
                            <m:t>𝜕</m:t>
                          </m:r>
                          <m:r>
                            <a:rPr lang="nl-NL" i="1">
                              <a:latin typeface="Cambria Math" charset="0"/>
                            </a:rPr>
                            <m:t>𝑧</m:t>
                          </m:r>
                        </m:num>
                        <m:den>
                          <m:r>
                            <a:rPr lang="mr-IN" i="1"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nl-NL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nl-NL" i="1"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>
                          <a:latin typeface="Cambria Math" charset="0"/>
                        </a:rPr>
                        <m:t>𝑧</m:t>
                      </m:r>
                      <m:r>
                        <a:rPr lang="nl-NL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nl-NL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nl-NL" b="1">
                              <a:latin typeface="Cambria Math" charset="0"/>
                            </a:rPr>
                            <m:t>𝐱</m:t>
                          </m:r>
                        </m:e>
                        <m:sup>
                          <m:r>
                            <a:rPr lang="nl-NL" i="1"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r>
                        <a:rPr lang="nl-NL" i="1">
                          <a:latin typeface="Cambria Math" charset="0"/>
                        </a:rPr>
                        <m:t>𝑊</m:t>
                      </m:r>
                      <m:r>
                        <a:rPr lang="nl-NL" i="1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nl-NL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nl-NL" i="1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fr-FR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nl-NL" i="1">
                                  <a:latin typeface="Cambria Math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nl-NL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nl-NL" i="1"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nl-NL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nl-NL" i="1"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95" name="Rectangle 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640" y="2723378"/>
                <a:ext cx="4572000" cy="1391728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8B908F2-57C8-1642-88CD-E640CFDCE075}"/>
              </a:ext>
            </a:extLst>
          </p:cNvPr>
          <p:cNvSpPr txBox="1"/>
          <p:nvPr/>
        </p:nvSpPr>
        <p:spPr>
          <a:xfrm>
            <a:off x="6748670" y="1103243"/>
            <a:ext cx="17492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chemeClr val="accent1"/>
                </a:solidFill>
              </a:rPr>
              <a:t>Learning rate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E7A189DE-4466-A14B-944A-E8B9BC3B1B38}"/>
              </a:ext>
            </a:extLst>
          </p:cNvPr>
          <p:cNvCxnSpPr/>
          <p:nvPr/>
        </p:nvCxnSpPr>
        <p:spPr>
          <a:xfrm flipH="1">
            <a:off x="6599583" y="1403325"/>
            <a:ext cx="238539" cy="504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20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41" y="1148027"/>
            <a:ext cx="3317520" cy="19176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8825" y="518710"/>
            <a:ext cx="7556500" cy="411593"/>
          </a:xfrm>
        </p:spPr>
        <p:txBody>
          <a:bodyPr/>
          <a:lstStyle/>
          <a:p>
            <a:r>
              <a:rPr lang="en-GB" dirty="0"/>
              <a:t>Backprop </a:t>
            </a:r>
            <a:r>
              <a:rPr lang="mr-IN" dirty="0"/>
              <a:t>–</a:t>
            </a:r>
            <a:r>
              <a:rPr lang="en-GB" dirty="0"/>
              <a:t> Linear regression </a:t>
            </a:r>
            <a:r>
              <a:rPr lang="en-GB" dirty="0">
                <a:solidFill>
                  <a:schemeClr val="accent1"/>
                </a:solidFill>
              </a:rPr>
              <a:t>example</a:t>
            </a:r>
            <a:endParaRPr lang="en-GB" sz="2000" b="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758825" y="3132825"/>
                <a:ext cx="4316095" cy="1009805"/>
              </a:xfrm>
            </p:spPr>
            <p:txBody>
              <a:bodyPr/>
              <a:lstStyle/>
              <a:p>
                <a:r>
                  <a:rPr lang="en-GB" sz="1800" dirty="0">
                    <a:latin typeface="Cambria Math" charset="0"/>
                  </a:rPr>
                  <a:t>Linear regression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GB" sz="1800" dirty="0"/>
                  <a:t>MSE: </a:t>
                </a:r>
                <a14:m>
                  <m:oMath xmlns:m="http://schemas.openxmlformats.org/officeDocument/2006/math">
                    <m:r>
                      <a:rPr lang="nl-NL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nl-NL" sz="1800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nl-NL" sz="18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nl-NL" sz="1800" i="1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GB" sz="1800" i="1">
                            <a:latin typeface="Cambria Math" charset="0"/>
                          </a:rPr>
                        </m:ctrlPr>
                      </m:sSupPr>
                      <m:e>
                        <m:f>
                          <m:fPr>
                            <m:type m:val="skw"/>
                            <m:ctrlPr>
                              <a:rPr lang="en-GB" sz="1800"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GB" sz="1800" i="1"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1800" i="1"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GB" sz="1800" i="1"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sz="1800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nl-NL" sz="1800" i="1">
                                    <a:latin typeface="Cambria Math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fr-FR" sz="18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GB" sz="1800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GB" sz="1800" b="1" i="1">
                                    <a:latin typeface="Cambria Math" charset="0"/>
                                  </a:rPr>
                                  <m:t>𝒙</m:t>
                                </m:r>
                                <m:r>
                                  <a:rPr lang="en-GB" sz="1800" i="1">
                                    <a:latin typeface="Cambria Math" charset="0"/>
                                  </a:rPr>
                                  <m:t>;</m:t>
                                </m:r>
                                <m:r>
                                  <a:rPr lang="en-GB" sz="1800" b="1" i="1">
                                    <a:latin typeface="Cambria Math" charset="0"/>
                                  </a:rPr>
                                  <m:t>𝑾</m:t>
                                </m:r>
                              </m:e>
                            </m:d>
                            <m:r>
                              <a:rPr lang="nl-NL" sz="1800" i="1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GB" sz="1800" i="1">
                                <a:latin typeface="Cambria Math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GB" sz="1800" i="1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1800" i="1" dirty="0">
                  <a:latin typeface="Cambria Math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GB" sz="1800" dirty="0"/>
                  <a:t>Linear: </a:t>
                </a:r>
                <a14:m>
                  <m:oMath xmlns:m="http://schemas.openxmlformats.org/officeDocument/2006/math">
                    <m:r>
                      <a:rPr lang="en-GB" sz="1800" i="1">
                        <a:latin typeface="Cambria Math" charset="0"/>
                      </a:rPr>
                      <m:t>𝑔</m:t>
                    </m:r>
                    <m:r>
                      <a:rPr lang="en-GB" sz="1800" i="1">
                        <a:latin typeface="Cambria Math" charset="0"/>
                      </a:rPr>
                      <m:t>(</m:t>
                    </m:r>
                    <m:r>
                      <a:rPr lang="en-GB" sz="1800" i="1">
                        <a:latin typeface="Cambria Math" charset="0"/>
                      </a:rPr>
                      <m:t>𝑧</m:t>
                    </m:r>
                    <m:r>
                      <a:rPr lang="en-GB" sz="1800" i="1">
                        <a:latin typeface="Cambria Math" charset="0"/>
                      </a:rPr>
                      <m:t>)=</m:t>
                    </m:r>
                    <m:r>
                      <a:rPr lang="en-GB" sz="1800" i="1">
                        <a:latin typeface="Cambria Math" charset="0"/>
                      </a:rPr>
                      <m:t>𝑧</m:t>
                    </m:r>
                  </m:oMath>
                </a14:m>
                <a:r>
                  <a:rPr lang="en-GB" sz="1800" dirty="0"/>
                  <a:t/>
                </a:r>
                <a:br>
                  <a:rPr lang="en-GB" sz="1800" dirty="0"/>
                </a:br>
                <a:endParaRPr lang="nl-NL" b="0" dirty="0"/>
              </a:p>
              <a:p>
                <a:endParaRPr lang="en-GB" dirty="0"/>
              </a:p>
              <a:p>
                <a:endParaRPr lang="nl-NL" dirty="0"/>
              </a:p>
              <a:p>
                <a:endParaRPr lang="en-GB" dirty="0"/>
              </a:p>
              <a:p>
                <a:endParaRPr lang="nl-NL" b="0" dirty="0"/>
              </a:p>
              <a:p>
                <a:endParaRPr lang="nl-NL" b="0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8825" y="3132825"/>
                <a:ext cx="4316095" cy="1009805"/>
              </a:xfrm>
              <a:blipFill rotWithShape="0">
                <a:blip r:embed="rId4"/>
                <a:stretch>
                  <a:fillRect l="-3244" t="-21687" b="-265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GB" dirty="0"/>
              <a:t>Gradient descent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194BDB0-F4EA-4DD6-8281-CCE2440D0CE0}" type="slidenum">
              <a:rPr lang="en-GB" smtClean="0"/>
              <a:pPr/>
              <a:t>45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63884" y="1219482"/>
                <a:ext cx="2981739" cy="666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18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fr-FR" sz="18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mr-IN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mr-IN" sz="18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nl-NL" sz="1800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nl-NL" sz="18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nl-NL" sz="18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nl-NL" sz="18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nl-NL" sz="18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nl-NL" sz="180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fr-FR" sz="1800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nl-NL" sz="1800" i="1">
                          <a:latin typeface="Cambria Math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nl-NL" sz="1800" i="1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nl-NL" sz="1800" i="1">
                              <a:latin typeface="Cambria Math" charset="0"/>
                            </a:rPr>
                            <m:t>𝑦</m:t>
                          </m:r>
                        </m:e>
                      </m:acc>
                      <m:r>
                        <a:rPr lang="nl-NL" sz="1800" i="1">
                          <a:latin typeface="Cambria Math" charset="0"/>
                        </a:rPr>
                        <m:t>−</m:t>
                      </m:r>
                      <m:r>
                        <a:rPr lang="nl-NL" sz="1800" i="1"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r>
                  <a:rPr lang="nl-NL" sz="1800" i="1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ambria Math" charset="0"/>
                  </a:rPr>
                  <a:t/>
                </a:r>
                <a:br>
                  <a:rPr lang="nl-NL" sz="1800" i="1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ambria Math" charset="0"/>
                  </a:rPr>
                </a:br>
                <a:endParaRPr lang="en-GB" sz="1800" dirty="0">
                  <a:solidFill>
                    <a:schemeClr val="accent3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884" y="1219482"/>
                <a:ext cx="2981739" cy="666401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/>
          <p:cNvCxnSpPr/>
          <p:nvPr/>
        </p:nvCxnSpPr>
        <p:spPr>
          <a:xfrm flipH="1">
            <a:off x="3363686" y="1885883"/>
            <a:ext cx="470264" cy="0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B5BD3854-EE84-9343-94A8-D627EE3579E4}"/>
                  </a:ext>
                </a:extLst>
              </p:cNvPr>
              <p:cNvSpPr txBox="1"/>
              <p:nvPr/>
            </p:nvSpPr>
            <p:spPr>
              <a:xfrm>
                <a:off x="4963884" y="1992243"/>
                <a:ext cx="277977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dirty="0"/>
                  <a:t>Considering a </a:t>
                </a:r>
                <a:r>
                  <a:rPr lang="en-IE" dirty="0">
                    <a:solidFill>
                      <a:schemeClr val="accent1"/>
                    </a:solidFill>
                  </a:rPr>
                  <a:t>single instance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IE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BD3854-EE84-9343-94A8-D627EE357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884" y="1992243"/>
                <a:ext cx="2779776" cy="300082"/>
              </a:xfrm>
              <a:prstGeom prst="rect">
                <a:avLst/>
              </a:prstGeom>
              <a:blipFill>
                <a:blip r:embed="rId6"/>
                <a:stretch>
                  <a:fillRect l="-455" b="-20833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Arrow 6">
            <a:extLst>
              <a:ext uri="{FF2B5EF4-FFF2-40B4-BE49-F238E27FC236}">
                <a16:creationId xmlns="" xmlns:a16="http://schemas.microsoft.com/office/drawing/2014/main" id="{A032A0C0-1DDF-8C4D-9DED-182557F774BA}"/>
              </a:ext>
            </a:extLst>
          </p:cNvPr>
          <p:cNvSpPr/>
          <p:nvPr/>
        </p:nvSpPr>
        <p:spPr>
          <a:xfrm rot="15054396">
            <a:off x="5384212" y="1832477"/>
            <a:ext cx="278143" cy="58227"/>
          </a:xfrm>
          <a:prstGeom prst="rightArrow">
            <a:avLst>
              <a:gd name="adj1" fmla="val 3798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4412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41" y="1148027"/>
            <a:ext cx="3317520" cy="19176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8825" y="518710"/>
            <a:ext cx="7556500" cy="411593"/>
          </a:xfrm>
        </p:spPr>
        <p:txBody>
          <a:bodyPr/>
          <a:lstStyle/>
          <a:p>
            <a:r>
              <a:rPr lang="en-GB" dirty="0"/>
              <a:t>Backprop </a:t>
            </a:r>
            <a:r>
              <a:rPr lang="mr-IN" dirty="0"/>
              <a:t>–</a:t>
            </a:r>
            <a:r>
              <a:rPr lang="en-GB" dirty="0"/>
              <a:t> Linear regression </a:t>
            </a:r>
            <a:r>
              <a:rPr lang="en-GB" dirty="0">
                <a:solidFill>
                  <a:schemeClr val="accent1"/>
                </a:solidFill>
              </a:rPr>
              <a:t>example</a:t>
            </a:r>
            <a:endParaRPr lang="en-GB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758825" y="3132825"/>
                <a:ext cx="4316095" cy="1009805"/>
              </a:xfrm>
            </p:spPr>
            <p:txBody>
              <a:bodyPr/>
              <a:lstStyle/>
              <a:p>
                <a:r>
                  <a:rPr lang="en-GB" sz="1800" dirty="0">
                    <a:latin typeface="Cambria Math" charset="0"/>
                  </a:rPr>
                  <a:t>Linear regression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GB" sz="1800" dirty="0"/>
                  <a:t>MSE: </a:t>
                </a:r>
                <a14:m>
                  <m:oMath xmlns:m="http://schemas.openxmlformats.org/officeDocument/2006/math">
                    <m:r>
                      <a:rPr lang="nl-NL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nl-NL" sz="1800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nl-NL" sz="18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nl-NL" sz="1800" i="1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GB" sz="1800" i="1">
                            <a:latin typeface="Cambria Math" charset="0"/>
                          </a:rPr>
                        </m:ctrlPr>
                      </m:sSupPr>
                      <m:e>
                        <m:f>
                          <m:fPr>
                            <m:type m:val="skw"/>
                            <m:ctrlPr>
                              <a:rPr lang="en-GB" sz="1800"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GB" sz="1800" i="1"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1800" i="1"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GB" sz="1800" i="1"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sz="1800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nl-NL" sz="1800" i="1">
                                    <a:latin typeface="Cambria Math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fr-FR" sz="18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GB" sz="1800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GB" sz="1800" b="1" i="1">
                                    <a:latin typeface="Cambria Math" charset="0"/>
                                  </a:rPr>
                                  <m:t>𝒙</m:t>
                                </m:r>
                                <m:r>
                                  <a:rPr lang="en-GB" sz="1800" i="1">
                                    <a:latin typeface="Cambria Math" charset="0"/>
                                  </a:rPr>
                                  <m:t>;</m:t>
                                </m:r>
                                <m:r>
                                  <a:rPr lang="en-GB" sz="1800" b="1" i="1">
                                    <a:latin typeface="Cambria Math" charset="0"/>
                                  </a:rPr>
                                  <m:t>𝑾</m:t>
                                </m:r>
                              </m:e>
                            </m:d>
                            <m:r>
                              <a:rPr lang="nl-NL" sz="1800" i="1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GB" sz="1800" i="1">
                                <a:latin typeface="Cambria Math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GB" sz="1800" i="1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1800" i="1" dirty="0">
                  <a:latin typeface="Cambria Math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GB" sz="1800" dirty="0"/>
                  <a:t>Linear: </a:t>
                </a:r>
                <a14:m>
                  <m:oMath xmlns:m="http://schemas.openxmlformats.org/officeDocument/2006/math">
                    <m:r>
                      <a:rPr lang="en-GB" sz="1800" i="1">
                        <a:latin typeface="Cambria Math" charset="0"/>
                      </a:rPr>
                      <m:t>𝑔</m:t>
                    </m:r>
                    <m:r>
                      <a:rPr lang="en-GB" sz="1800" i="1">
                        <a:latin typeface="Cambria Math" charset="0"/>
                      </a:rPr>
                      <m:t>(</m:t>
                    </m:r>
                    <m:r>
                      <a:rPr lang="en-GB" sz="1800" i="1">
                        <a:latin typeface="Cambria Math" charset="0"/>
                      </a:rPr>
                      <m:t>𝑧</m:t>
                    </m:r>
                    <m:r>
                      <a:rPr lang="en-GB" sz="1800" i="1">
                        <a:latin typeface="Cambria Math" charset="0"/>
                      </a:rPr>
                      <m:t>)=</m:t>
                    </m:r>
                    <m:r>
                      <a:rPr lang="en-GB" sz="1800" i="1">
                        <a:latin typeface="Cambria Math" charset="0"/>
                      </a:rPr>
                      <m:t>𝑧</m:t>
                    </m:r>
                  </m:oMath>
                </a14:m>
                <a:r>
                  <a:rPr lang="en-GB" sz="1800" dirty="0"/>
                  <a:t/>
                </a:r>
                <a:br>
                  <a:rPr lang="en-GB" sz="1800" dirty="0"/>
                </a:br>
                <a:endParaRPr lang="nl-NL" b="0" dirty="0"/>
              </a:p>
              <a:p>
                <a:endParaRPr lang="en-GB" dirty="0"/>
              </a:p>
              <a:p>
                <a:endParaRPr lang="nl-NL" dirty="0"/>
              </a:p>
              <a:p>
                <a:endParaRPr lang="en-GB" dirty="0"/>
              </a:p>
              <a:p>
                <a:endParaRPr lang="nl-NL" b="0" dirty="0"/>
              </a:p>
              <a:p>
                <a:endParaRPr lang="nl-NL" b="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8825" y="3132825"/>
                <a:ext cx="4316095" cy="1009805"/>
              </a:xfrm>
              <a:blipFill>
                <a:blip r:embed="rId4"/>
                <a:stretch>
                  <a:fillRect l="-3529" t="-18750" b="-2250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GB" dirty="0"/>
              <a:t>Gradient descent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194BDB0-F4EA-4DD6-8281-CCE2440D0CE0}" type="slidenum">
              <a:rPr lang="en-GB" smtClean="0"/>
              <a:pPr/>
              <a:t>46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558935" y="1219482"/>
                <a:ext cx="2981739" cy="1240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18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fr-FR" sz="18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mr-IN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mr-IN" sz="18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nl-NL" sz="18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nl-NL" sz="18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nl-NL" sz="1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  <m:r>
                        <a:rPr lang="nl-NL" sz="1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nl-NL" sz="1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𝑦</m:t>
                      </m:r>
                    </m:oMath>
                    <m:oMath xmlns:m="http://schemas.openxmlformats.org/officeDocument/2006/math">
                      <m:f>
                        <m:fPr>
                          <m:ctrlPr>
                            <a:rPr lang="mr-IN" sz="18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fr-FR" sz="18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mr-IN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mr-IN" sz="18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f>
                        <m:fPr>
                          <m:ctrlPr>
                            <a:rPr lang="mr-IN" sz="180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1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mr-IN" sz="18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mr-IN" sz="1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nl-NL" sz="1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𝑧</m:t>
                          </m:r>
                        </m:den>
                      </m:f>
                      <m:r>
                        <a:rPr lang="nl-NL" sz="1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nl-NL" sz="1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nl-NL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nl-NL" sz="1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nl-NL" sz="1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nl-NL" sz="1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∗1 </m:t>
                      </m:r>
                    </m:oMath>
                  </m:oMathPara>
                </a14:m>
                <a:r>
                  <a:rPr lang="nl-NL" sz="1800" i="1" dirty="0">
                    <a:solidFill>
                      <a:schemeClr val="tx1"/>
                    </a:solidFill>
                    <a:latin typeface="Cambria Math" charset="0"/>
                  </a:rPr>
                  <a:t/>
                </a:r>
                <a:br>
                  <a:rPr lang="nl-NL" sz="1800" i="1" dirty="0">
                    <a:solidFill>
                      <a:schemeClr val="tx1"/>
                    </a:solidFill>
                    <a:latin typeface="Cambria Math" charset="0"/>
                  </a:rPr>
                </a:br>
                <a:endParaRPr lang="en-GB" sz="1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935" y="1219482"/>
                <a:ext cx="2981739" cy="1240981"/>
              </a:xfrm>
              <a:prstGeom prst="rect">
                <a:avLst/>
              </a:prstGeom>
              <a:blipFill>
                <a:blip r:embed="rId5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/>
          <p:nvPr/>
        </p:nvCxnSpPr>
        <p:spPr>
          <a:xfrm flipH="1">
            <a:off x="3363686" y="1885883"/>
            <a:ext cx="470264" cy="0"/>
          </a:xfrm>
          <a:prstGeom prst="straightConnector1">
            <a:avLst/>
          </a:prstGeom>
          <a:ln w="2540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449286" y="1885883"/>
            <a:ext cx="914400" cy="0"/>
          </a:xfrm>
          <a:prstGeom prst="straightConnector1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51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41" y="1148027"/>
            <a:ext cx="3317520" cy="19176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8825" y="518710"/>
            <a:ext cx="7556500" cy="411593"/>
          </a:xfrm>
        </p:spPr>
        <p:txBody>
          <a:bodyPr/>
          <a:lstStyle/>
          <a:p>
            <a:r>
              <a:rPr lang="en-GB" dirty="0"/>
              <a:t>Backprop </a:t>
            </a:r>
            <a:r>
              <a:rPr lang="mr-IN" dirty="0"/>
              <a:t>–</a:t>
            </a:r>
            <a:r>
              <a:rPr lang="en-GB" dirty="0"/>
              <a:t> Linear regression </a:t>
            </a:r>
            <a:r>
              <a:rPr lang="en-GB" dirty="0">
                <a:solidFill>
                  <a:schemeClr val="accent1"/>
                </a:solidFill>
              </a:rPr>
              <a:t>example</a:t>
            </a:r>
            <a:endParaRPr lang="en-GB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758825" y="3132825"/>
                <a:ext cx="4462399" cy="1009805"/>
              </a:xfrm>
            </p:spPr>
            <p:txBody>
              <a:bodyPr/>
              <a:lstStyle/>
              <a:p>
                <a:r>
                  <a:rPr lang="en-GB" sz="1800" dirty="0">
                    <a:latin typeface="Cambria Math" charset="0"/>
                  </a:rPr>
                  <a:t>Linear regression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GB" sz="1800" dirty="0"/>
                  <a:t>MSE: </a:t>
                </a:r>
                <a14:m>
                  <m:oMath xmlns:m="http://schemas.openxmlformats.org/officeDocument/2006/math">
                    <m:r>
                      <a:rPr lang="nl-NL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nl-NL" sz="1800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nl-NL" sz="180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fr-F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nl-NL" sz="1800" i="1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GB" sz="1800" i="1">
                            <a:latin typeface="Cambria Math" charset="0"/>
                          </a:rPr>
                        </m:ctrlPr>
                      </m:sSupPr>
                      <m:e>
                        <m:f>
                          <m:fPr>
                            <m:type m:val="skw"/>
                            <m:ctrlPr>
                              <a:rPr lang="en-GB" sz="1800"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GB" sz="1800" i="1"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1800" i="1"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GB" sz="1800" i="1"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sz="1800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nl-NL" sz="1800" i="1">
                                    <a:latin typeface="Cambria Math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fr-FR" sz="18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GB" sz="1800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GB" sz="1800" b="1" i="1">
                                    <a:latin typeface="Cambria Math" charset="0"/>
                                  </a:rPr>
                                  <m:t>𝒙</m:t>
                                </m:r>
                                <m:r>
                                  <a:rPr lang="en-GB" sz="1800" i="1">
                                    <a:latin typeface="Cambria Math" charset="0"/>
                                  </a:rPr>
                                  <m:t>;</m:t>
                                </m:r>
                                <m:r>
                                  <a:rPr lang="en-GB" sz="1800" b="1" i="1">
                                    <a:latin typeface="Cambria Math" charset="0"/>
                                  </a:rPr>
                                  <m:t>𝑾</m:t>
                                </m:r>
                              </m:e>
                            </m:d>
                            <m:r>
                              <a:rPr lang="nl-NL" sz="1800" i="1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GB" sz="1800" i="1">
                                <a:latin typeface="Cambria Math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GB" sz="1800" i="1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1800" i="1" dirty="0">
                  <a:latin typeface="Cambria Math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GB" sz="1800" dirty="0"/>
                  <a:t>Linear: </a:t>
                </a:r>
                <a14:m>
                  <m:oMath xmlns:m="http://schemas.openxmlformats.org/officeDocument/2006/math">
                    <m:r>
                      <a:rPr lang="en-GB" sz="1800" i="1">
                        <a:latin typeface="Cambria Math" charset="0"/>
                      </a:rPr>
                      <m:t>𝑔</m:t>
                    </m:r>
                    <m:r>
                      <a:rPr lang="en-GB" sz="1800" i="1">
                        <a:latin typeface="Cambria Math" charset="0"/>
                      </a:rPr>
                      <m:t>(</m:t>
                    </m:r>
                    <m:r>
                      <a:rPr lang="en-GB" sz="1800" i="1">
                        <a:latin typeface="Cambria Math" charset="0"/>
                      </a:rPr>
                      <m:t>𝑧</m:t>
                    </m:r>
                    <m:r>
                      <a:rPr lang="en-GB" sz="1800" i="1">
                        <a:latin typeface="Cambria Math" charset="0"/>
                      </a:rPr>
                      <m:t>)=</m:t>
                    </m:r>
                    <m:r>
                      <a:rPr lang="en-GB" sz="1800" i="1">
                        <a:latin typeface="Cambria Math" charset="0"/>
                      </a:rPr>
                      <m:t>𝑧</m:t>
                    </m:r>
                  </m:oMath>
                </a14:m>
                <a:r>
                  <a:rPr lang="en-GB" sz="1800" dirty="0"/>
                  <a:t/>
                </a:r>
                <a:br>
                  <a:rPr lang="en-GB" sz="1800" dirty="0"/>
                </a:br>
                <a:endParaRPr lang="nl-NL" b="0" dirty="0"/>
              </a:p>
              <a:p>
                <a:endParaRPr lang="en-GB" dirty="0"/>
              </a:p>
              <a:p>
                <a:endParaRPr lang="nl-NL" dirty="0"/>
              </a:p>
              <a:p>
                <a:endParaRPr lang="en-GB" dirty="0"/>
              </a:p>
              <a:p>
                <a:endParaRPr lang="nl-NL" b="0" dirty="0"/>
              </a:p>
              <a:p>
                <a:endParaRPr lang="nl-NL" b="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8825" y="3132825"/>
                <a:ext cx="4462399" cy="1009805"/>
              </a:xfrm>
              <a:blipFill>
                <a:blip r:embed="rId4"/>
                <a:stretch>
                  <a:fillRect l="-3419" t="-18750" b="-2250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GB" dirty="0"/>
              <a:t>Gradient descent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194BDB0-F4EA-4DD6-8281-CCE2440D0CE0}" type="slidenum">
              <a:rPr lang="en-GB" smtClean="0"/>
              <a:pPr/>
              <a:t>47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37760" y="1219482"/>
                <a:ext cx="2981739" cy="1815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18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fr-FR" sz="18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mr-IN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mr-IN" sz="18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nl-NL" sz="18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nl-NL" sz="18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nl-NL" sz="1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  <m:r>
                        <a:rPr lang="nl-NL" sz="1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nl-NL" sz="1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𝑦</m:t>
                      </m:r>
                    </m:oMath>
                    <m:oMath xmlns:m="http://schemas.openxmlformats.org/officeDocument/2006/math">
                      <m:f>
                        <m:fPr>
                          <m:ctrlPr>
                            <a:rPr lang="mr-IN" sz="18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fr-FR" sz="18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mr-IN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mr-IN" sz="18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f>
                        <m:fPr>
                          <m:ctrlPr>
                            <a:rPr lang="mr-IN" sz="180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1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mr-IN" sz="18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mr-IN" sz="1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nl-NL" sz="1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𝑧</m:t>
                          </m:r>
                        </m:den>
                      </m:f>
                      <m:r>
                        <a:rPr lang="nl-NL" sz="1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nl-NL" sz="1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nl-NL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nl-NL" sz="1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nl-NL" sz="1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nl-NL" sz="1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∗1 </m:t>
                      </m:r>
                    </m:oMath>
                    <m:oMath xmlns:m="http://schemas.openxmlformats.org/officeDocument/2006/math">
                      <m:f>
                        <m:fPr>
                          <m:ctrlPr>
                            <a:rPr lang="mr-IN" sz="18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fr-FR" sz="18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mr-IN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mr-IN" sz="18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f>
                        <m:fPr>
                          <m:ctrlPr>
                            <a:rPr lang="mr-IN" sz="180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1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mr-IN" sz="18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mr-IN" sz="1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nl-NL" sz="1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𝑧</m:t>
                          </m:r>
                        </m:den>
                      </m:f>
                      <m:f>
                        <m:fPr>
                          <m:ctrlPr>
                            <a:rPr lang="mr-IN" sz="18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18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nl-NL" sz="18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𝑧</m:t>
                          </m:r>
                        </m:num>
                        <m:den>
                          <m:r>
                            <a:rPr lang="mr-IN" sz="18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nl-NL" sz="18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nl-NL" sz="18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nl-NL" sz="18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nl-NL" sz="180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nl-NL" sz="1800" i="1">
                              <a:latin typeface="Cambria Math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nl-NL" sz="1800" i="1"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nl-NL" sz="18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nl-NL" sz="18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  <m:r>
                                <a:rPr lang="nl-NL" sz="1800" i="1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nl-NL" sz="1800" i="1">
                                  <a:latin typeface="Cambria Math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nl-NL" sz="1800" i="1">
                              <a:latin typeface="Cambria Math" charset="0"/>
                            </a:rPr>
                            <m:t>∗1∗</m:t>
                          </m:r>
                          <m:r>
                            <a:rPr lang="nl-NL" sz="1800" i="1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sz="1800" i="1"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7760" y="1219482"/>
                <a:ext cx="2981739" cy="1815497"/>
              </a:xfrm>
              <a:prstGeom prst="rect">
                <a:avLst/>
              </a:prstGeom>
              <a:blipFill>
                <a:blip r:embed="rId5"/>
                <a:stretch>
                  <a:fillRect b="-139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098407" y="3433415"/>
                <a:ext cx="2660443" cy="408623"/>
              </a:xfrm>
              <a:prstGeom prst="roundRect">
                <a:avLst/>
              </a:prstGeom>
              <a:ln cap="rnd"/>
              <a:effectLst>
                <a:softEdge rad="0"/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sz="1800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sz="1800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nl-NL" sz="1800" b="0" i="1" smtClean="0">
                          <a:latin typeface="Cambria Math" charset="0"/>
                        </a:rPr>
                        <m:t>←</m:t>
                      </m:r>
                      <m:sSub>
                        <m:sSubPr>
                          <m:ctrlPr>
                            <a:rPr lang="nl-NL" sz="1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sz="1800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sz="1800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nl-NL" sz="1800" b="0" i="1" smtClean="0">
                          <a:latin typeface="Cambria Math" charset="0"/>
                        </a:rPr>
                        <m:t>−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lang="nl-NL" sz="1800" b="0" i="1" smtClean="0">
                              <a:latin typeface="Cambria Math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nl-NL" sz="18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nl-NL" sz="18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nl-NL" sz="1800" b="0" i="1" smtClean="0">
                              <a:latin typeface="Cambria Math" charset="0"/>
                            </a:rPr>
                            <m:t>𝑦</m:t>
                          </m:r>
                        </m:e>
                      </m:d>
                      <m:sSub>
                        <m:sSubPr>
                          <m:ctrlPr>
                            <a:rPr lang="nl-NL" sz="1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sz="18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sz="1800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07" y="3433415"/>
                <a:ext cx="2660443" cy="408623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cap="rnd"/>
              <a:effectLst>
                <a:softEdge rad="0"/>
              </a:effectLst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 flipH="1">
            <a:off x="3363686" y="1885883"/>
            <a:ext cx="470264" cy="0"/>
          </a:xfrm>
          <a:prstGeom prst="straightConnector1">
            <a:avLst/>
          </a:prstGeom>
          <a:ln w="2540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449286" y="1885883"/>
            <a:ext cx="914400" cy="0"/>
          </a:xfrm>
          <a:prstGeom prst="straightConnector1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979022" y="1885883"/>
            <a:ext cx="470264" cy="0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13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41" y="1148027"/>
            <a:ext cx="3317520" cy="19176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8825" y="518710"/>
            <a:ext cx="7556500" cy="411593"/>
          </a:xfrm>
        </p:spPr>
        <p:txBody>
          <a:bodyPr/>
          <a:lstStyle/>
          <a:p>
            <a:r>
              <a:rPr lang="en-GB" dirty="0"/>
              <a:t>Backprop </a:t>
            </a:r>
            <a:r>
              <a:rPr lang="mr-IN" dirty="0"/>
              <a:t>–</a:t>
            </a:r>
            <a:r>
              <a:rPr lang="en-GB" dirty="0"/>
              <a:t> logistic function </a:t>
            </a:r>
            <a:r>
              <a:rPr lang="en-GB" dirty="0">
                <a:solidFill>
                  <a:schemeClr val="accent1"/>
                </a:solidFill>
              </a:rPr>
              <a:t>example</a:t>
            </a:r>
            <a:endParaRPr lang="en-GB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758825" y="3132825"/>
                <a:ext cx="4316095" cy="1009805"/>
              </a:xfrm>
            </p:spPr>
            <p:txBody>
              <a:bodyPr/>
              <a:lstStyle/>
              <a:p>
                <a:r>
                  <a:rPr lang="en-GB" sz="1800" dirty="0">
                    <a:solidFill>
                      <a:schemeClr val="tx1"/>
                    </a:solidFill>
                    <a:latin typeface="Cambria Math" charset="0"/>
                  </a:rPr>
                  <a:t>Linear regression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GB" sz="1800" dirty="0">
                    <a:solidFill>
                      <a:schemeClr val="tx1"/>
                    </a:solidFill>
                  </a:rPr>
                  <a:t>MSE: </a:t>
                </a:r>
                <a14:m>
                  <m:oMath xmlns:m="http://schemas.openxmlformats.org/officeDocument/2006/math">
                    <m:r>
                      <a:rPr lang="nl-NL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nl-NL" sz="18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nl-NL" sz="1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fr-F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fr-F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nl-NL" sz="18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r>
                      <a:rPr lang="nl-NL" sz="18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𝑦</m:t>
                    </m:r>
                    <m:r>
                      <a:rPr lang="nl-NL" sz="18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)=</m:t>
                    </m:r>
                    <m:sSup>
                      <m:sSupPr>
                        <m:ctrlPr>
                          <a:rPr lang="en-GB" sz="1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f>
                          <m:fPr>
                            <m:type m:val="skw"/>
                            <m:ctrlPr>
                              <a:rPr lang="en-GB" sz="18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GB" sz="18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18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GB" sz="18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sz="1800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nl-NL" sz="1800" i="1">
                                    <a:latin typeface="Cambria Math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fr-FR" sz="18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GB" sz="1800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GB" sz="1800" b="1" i="1">
                                    <a:latin typeface="Cambria Math" charset="0"/>
                                  </a:rPr>
                                  <m:t>𝒙</m:t>
                                </m:r>
                                <m:r>
                                  <a:rPr lang="en-GB" sz="1800" i="1">
                                    <a:latin typeface="Cambria Math" charset="0"/>
                                  </a:rPr>
                                  <m:t>;</m:t>
                                </m:r>
                                <m:r>
                                  <a:rPr lang="en-GB" sz="1800" b="1" i="1">
                                    <a:latin typeface="Cambria Math" charset="0"/>
                                  </a:rPr>
                                  <m:t>𝑾</m:t>
                                </m:r>
                              </m:e>
                            </m:d>
                            <m:r>
                              <a:rPr lang="nl-NL" sz="1800" b="0" i="1" smtClean="0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GB" sz="18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GB" sz="1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1800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GB" sz="1800" dirty="0">
                    <a:solidFill>
                      <a:schemeClr val="tx1"/>
                    </a:solidFill>
                  </a:rPr>
                  <a:t>Logistic: </a:t>
                </a:r>
                <a14:m>
                  <m:oMath xmlns:m="http://schemas.openxmlformats.org/officeDocument/2006/math">
                    <m:r>
                      <a:rPr lang="en-GB" sz="1800" i="1">
                        <a:solidFill>
                          <a:schemeClr val="tx1"/>
                        </a:solidFill>
                        <a:latin typeface="Cambria Math" charset="0"/>
                      </a:rPr>
                      <m:t>𝑔</m:t>
                    </m:r>
                    <m:d>
                      <m:dPr>
                        <m:ctrlPr>
                          <a:rPr lang="en-GB" sz="1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1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GB" sz="18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nl-NL" sz="1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nl-NL" sz="1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nl-NL" sz="1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nl-NL" sz="18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nl-NL" sz="18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nl-NL" sz="18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r>
                              <a:rPr lang="nl-NL" sz="18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r>
                  <a:rPr lang="en-GB" sz="1800" dirty="0"/>
                  <a:t/>
                </a:r>
                <a:br>
                  <a:rPr lang="en-GB" sz="1800" dirty="0"/>
                </a:br>
                <a:endParaRPr lang="nl-NL" b="0" dirty="0"/>
              </a:p>
              <a:p>
                <a:endParaRPr lang="en-GB" dirty="0"/>
              </a:p>
              <a:p>
                <a:endParaRPr lang="nl-NL" dirty="0"/>
              </a:p>
              <a:p>
                <a:endParaRPr lang="en-GB" dirty="0"/>
              </a:p>
              <a:p>
                <a:endParaRPr lang="nl-NL" b="0" dirty="0"/>
              </a:p>
              <a:p>
                <a:endParaRPr lang="nl-NL" b="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8825" y="3132825"/>
                <a:ext cx="4316095" cy="1009805"/>
              </a:xfrm>
              <a:blipFill>
                <a:blip r:embed="rId4"/>
                <a:stretch>
                  <a:fillRect l="-3529" t="-18750" b="-2250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GB" dirty="0"/>
              <a:t>Gradient descent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194BDB0-F4EA-4DD6-8281-CCE2440D0CE0}" type="slidenum">
              <a:rPr lang="en-GB" smtClean="0"/>
              <a:pPr/>
              <a:t>48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31229" y="1219482"/>
                <a:ext cx="4108267" cy="1815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18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fr-FR" sz="18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mr-IN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mr-IN" sz="18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nl-NL" sz="18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nl-NL" sz="18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nl-NL" sz="1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  <m:r>
                        <a:rPr lang="nl-NL" sz="1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nl-NL" sz="1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𝑦</m:t>
                      </m:r>
                    </m:oMath>
                    <m:oMath xmlns:m="http://schemas.openxmlformats.org/officeDocument/2006/math">
                      <m:f>
                        <m:fPr>
                          <m:ctrlPr>
                            <a:rPr lang="mr-IN" sz="18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fr-FR" sz="18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mr-IN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mr-IN" sz="18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f>
                        <m:fPr>
                          <m:ctrlPr>
                            <a:rPr lang="mr-IN" sz="180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1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mr-IN" sz="18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mr-IN" sz="1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nl-NL" sz="1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𝑧</m:t>
                          </m:r>
                        </m:den>
                      </m:f>
                      <m:r>
                        <a:rPr lang="nl-NL" sz="1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nl-NL" sz="1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nl-NL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nl-NL" sz="1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nl-NL" sz="1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lang="nl-NL" sz="1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nl-NL" sz="1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1−</m:t>
                          </m:r>
                          <m:r>
                            <a:rPr lang="nl-NL" sz="1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nl-NL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nl-NL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  <m:d>
                        <m:dPr>
                          <m:ctrlPr>
                            <a:rPr lang="nl-NL" sz="1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nl-NL" sz="1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nl-NL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nl-NL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  <m:r>
                        <a:rPr lang="nl-NL" sz="1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</m:oMath>
                    <m:oMath xmlns:m="http://schemas.openxmlformats.org/officeDocument/2006/math">
                      <m:f>
                        <m:fPr>
                          <m:ctrlPr>
                            <a:rPr lang="mr-IN" sz="18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fr-FR" sz="18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mr-IN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mr-IN" sz="18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f>
                        <m:fPr>
                          <m:ctrlPr>
                            <a:rPr lang="mr-IN" sz="180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1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mr-IN" sz="18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mr-IN" sz="1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nl-NL" sz="1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𝑧</m:t>
                          </m:r>
                        </m:den>
                      </m:f>
                      <m:f>
                        <m:fPr>
                          <m:ctrlPr>
                            <a:rPr lang="mr-IN" sz="18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18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nl-NL" sz="18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𝑧</m:t>
                          </m:r>
                        </m:num>
                        <m:den>
                          <m:r>
                            <a:rPr lang="mr-IN" sz="18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nl-NL" sz="18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nl-NL" sz="18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nl-NL" sz="18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nl-NL" sz="180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nl-NL" sz="1800" i="1">
                              <a:latin typeface="Cambria Math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nl-NL" sz="1800" i="1"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nl-NL" sz="18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nl-NL" sz="18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  <m:r>
                                <a:rPr lang="nl-NL" sz="1800" i="1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nl-NL" sz="1800" i="1">
                                  <a:latin typeface="Cambria Math" charset="0"/>
                                </a:rPr>
                                <m:t>𝑦</m:t>
                              </m:r>
                            </m:e>
                          </m:d>
                          <m:d>
                            <m:dPr>
                              <m:ctrlPr>
                                <a:rPr lang="nl-NL" sz="18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nl-NL" sz="1800" i="1">
                                  <a:latin typeface="Cambria Math" charset="0"/>
                                </a:rPr>
                                <m:t>1−</m:t>
                              </m:r>
                              <m:r>
                                <a:rPr lang="nl-NL" sz="1800" i="1">
                                  <a:latin typeface="Cambria Math" charset="0"/>
                                </a:rPr>
                                <m:t>𝜎</m:t>
                              </m:r>
                              <m:d>
                                <m:dPr>
                                  <m:ctrlPr>
                                    <a:rPr lang="nl-NL" sz="18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nl-NL" sz="1800" i="1"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d>
                          <m:d>
                            <m:dPr>
                              <m:ctrlPr>
                                <a:rPr lang="nl-NL" sz="18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nl-NL" sz="1800" i="1">
                                  <a:latin typeface="Cambria Math" charset="0"/>
                                </a:rPr>
                                <m:t>𝜎</m:t>
                              </m:r>
                              <m:d>
                                <m:dPr>
                                  <m:ctrlPr>
                                    <a:rPr lang="nl-NL" sz="18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nl-NL" sz="1800" i="1"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d>
                          <m:r>
                            <a:rPr lang="nl-NL" sz="1800" i="1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sz="1800" i="1"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1229" y="1219482"/>
                <a:ext cx="4108267" cy="1815497"/>
              </a:xfrm>
              <a:prstGeom prst="rect">
                <a:avLst/>
              </a:prstGeom>
              <a:blipFill>
                <a:blip r:embed="rId5"/>
                <a:stretch>
                  <a:fillRect b="-139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837176" y="3433415"/>
                <a:ext cx="4117413" cy="448066"/>
              </a:xfrm>
              <a:prstGeom prst="roundRect">
                <a:avLst/>
              </a:prstGeom>
              <a:ln cap="rnd"/>
              <a:effectLst>
                <a:softEdge rad="0"/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sz="1800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sz="1800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nl-NL" sz="1800" b="0" i="1" smtClean="0">
                          <a:latin typeface="Cambria Math" charset="0"/>
                        </a:rPr>
                        <m:t>←</m:t>
                      </m:r>
                      <m:sSub>
                        <m:sSubPr>
                          <m:ctrlPr>
                            <a:rPr lang="nl-NL" sz="1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sz="1800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sz="1800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nl-NL" sz="1800" b="0" i="1" smtClean="0">
                          <a:latin typeface="Cambria Math" charset="0"/>
                        </a:rPr>
                        <m:t>−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lang="nl-NL" sz="1800" b="0" i="1" smtClean="0">
                              <a:latin typeface="Cambria Math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nl-NL" sz="18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nl-NL" sz="18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nl-NL" sz="1800" b="0" i="1" smtClean="0">
                              <a:latin typeface="Cambria Math" charset="0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lang="nl-NL" sz="1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nl-NL" sz="1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1−</m:t>
                          </m:r>
                          <m:r>
                            <a:rPr lang="nl-NL" sz="1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nl-NL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nl-NL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  <m:d>
                        <m:dPr>
                          <m:ctrlPr>
                            <a:rPr lang="nl-NL" sz="1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nl-NL" sz="1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nl-NL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nl-NL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nl-NL" sz="1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sz="18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sz="1800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176" y="3433415"/>
                <a:ext cx="4117413" cy="44806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cap="rnd"/>
              <a:effectLst>
                <a:softEdge rad="0"/>
              </a:effectLst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 flipH="1">
            <a:off x="3363686" y="1885883"/>
            <a:ext cx="470264" cy="0"/>
          </a:xfrm>
          <a:prstGeom prst="straightConnector1">
            <a:avLst/>
          </a:prstGeom>
          <a:ln w="2540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449286" y="1885883"/>
            <a:ext cx="914400" cy="0"/>
          </a:xfrm>
          <a:prstGeom prst="straightConnector1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979022" y="1885883"/>
            <a:ext cx="470264" cy="0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62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>
              <a:xfrm>
                <a:off x="758825" y="518710"/>
                <a:ext cx="7556500" cy="411593"/>
              </a:xfrm>
            </p:spPr>
            <p:txBody>
              <a:bodyPr/>
              <a:lstStyle/>
              <a:p>
                <a:r>
                  <a:rPr lang="en-GB" dirty="0"/>
                  <a:t>Backprop – Expectation over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GB" dirty="0"/>
                  <a:t> instances </a:t>
                </a:r>
                <a:endParaRPr lang="en-GB" b="0" dirty="0"/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8825" y="518710"/>
                <a:ext cx="7556500" cy="411593"/>
              </a:xfrm>
              <a:blipFill>
                <a:blip r:embed="rId3"/>
                <a:stretch>
                  <a:fillRect l="-2857" t="-39394" b="-33333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758825" y="3132825"/>
                <a:ext cx="4316095" cy="1009805"/>
              </a:xfrm>
            </p:spPr>
            <p:txBody>
              <a:bodyPr/>
              <a:lstStyle/>
              <a:p>
                <a:r>
                  <a:rPr lang="en-GB" sz="1800" dirty="0">
                    <a:solidFill>
                      <a:schemeClr val="tx1"/>
                    </a:solidFill>
                    <a:latin typeface="Cambria Math" charset="0"/>
                  </a:rPr>
                  <a:t>Linear regression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GB" sz="1800" dirty="0">
                    <a:solidFill>
                      <a:schemeClr val="tx1"/>
                    </a:solidFill>
                  </a:rPr>
                  <a:t>MSE: </a:t>
                </a:r>
                <a14:m>
                  <m:oMath xmlns:m="http://schemas.openxmlformats.org/officeDocument/2006/math">
                    <m:r>
                      <a:rPr lang="nl-NL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nl-NL" sz="18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nl-NL" sz="1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fr-F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fr-F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nl-NL" sz="18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r>
                      <a:rPr lang="nl-NL" sz="18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𝑦</m:t>
                    </m:r>
                    <m:r>
                      <a:rPr lang="nl-NL" sz="18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)=</m:t>
                    </m:r>
                    <m:sSup>
                      <m:sSupPr>
                        <m:ctrlPr>
                          <a:rPr lang="en-GB" sz="1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f>
                          <m:fPr>
                            <m:type m:val="skw"/>
                            <m:ctrlPr>
                              <a:rPr lang="en-GB" sz="18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GB" sz="18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18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GB" sz="18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sz="1800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nl-NL" sz="1800" i="1">
                                    <a:latin typeface="Cambria Math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fr-FR" sz="18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GB" sz="1800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GB" sz="1800" b="1" i="1">
                                    <a:latin typeface="Cambria Math" charset="0"/>
                                  </a:rPr>
                                  <m:t>𝒙</m:t>
                                </m:r>
                                <m:r>
                                  <a:rPr lang="en-GB" sz="1800" i="1">
                                    <a:latin typeface="Cambria Math" charset="0"/>
                                  </a:rPr>
                                  <m:t>;</m:t>
                                </m:r>
                                <m:r>
                                  <a:rPr lang="en-GB" sz="1800" b="1" i="1">
                                    <a:latin typeface="Cambria Math" charset="0"/>
                                  </a:rPr>
                                  <m:t>𝑾</m:t>
                                </m:r>
                              </m:e>
                            </m:d>
                            <m:r>
                              <a:rPr lang="nl-NL" sz="1800" b="0" i="1" smtClean="0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GB" sz="18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GB" sz="1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1800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GB" sz="1800" dirty="0">
                    <a:solidFill>
                      <a:schemeClr val="tx1"/>
                    </a:solidFill>
                  </a:rPr>
                  <a:t>Logistic: </a:t>
                </a:r>
                <a14:m>
                  <m:oMath xmlns:m="http://schemas.openxmlformats.org/officeDocument/2006/math">
                    <m:r>
                      <a:rPr lang="en-GB" sz="1800" i="1">
                        <a:solidFill>
                          <a:schemeClr val="tx1"/>
                        </a:solidFill>
                        <a:latin typeface="Cambria Math" charset="0"/>
                      </a:rPr>
                      <m:t>𝑔</m:t>
                    </m:r>
                    <m:d>
                      <m:dPr>
                        <m:ctrlPr>
                          <a:rPr lang="en-GB" sz="1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1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GB" sz="18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nl-NL" sz="1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nl-NL" sz="1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nl-NL" sz="1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nl-NL" sz="18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nl-NL" sz="18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nl-NL" sz="18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r>
                              <a:rPr lang="nl-NL" sz="18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r>
                  <a:rPr lang="en-GB" sz="1800" dirty="0"/>
                  <a:t/>
                </a:r>
                <a:br>
                  <a:rPr lang="en-GB" sz="1800" dirty="0"/>
                </a:br>
                <a:endParaRPr lang="nl-NL" b="0" dirty="0"/>
              </a:p>
              <a:p>
                <a:endParaRPr lang="en-GB" dirty="0"/>
              </a:p>
              <a:p>
                <a:endParaRPr lang="nl-NL" dirty="0"/>
              </a:p>
              <a:p>
                <a:endParaRPr lang="en-GB" dirty="0"/>
              </a:p>
              <a:p>
                <a:endParaRPr lang="nl-NL" b="0" dirty="0"/>
              </a:p>
              <a:p>
                <a:endParaRPr lang="nl-NL" b="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8825" y="3132825"/>
                <a:ext cx="4316095" cy="1009805"/>
              </a:xfrm>
              <a:blipFill>
                <a:blip r:embed="rId4"/>
                <a:stretch>
                  <a:fillRect l="-3529" t="-18750" b="-2250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GB" dirty="0"/>
              <a:t>Gradient descent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194BDB0-F4EA-4DD6-8281-CCE2440D0CE0}" type="slidenum">
              <a:rPr lang="en-GB" smtClean="0"/>
              <a:pPr/>
              <a:t>49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517555" y="1123783"/>
                <a:ext cx="6235890" cy="1815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18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fr-FR" sz="18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mr-IN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mr-IN" sz="18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fr-FR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r-IN" sz="1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1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mr-IN" sz="1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sSub>
                        <m:sSubPr>
                          <m:ctrlPr>
                            <a:rPr lang="fr-FR" sz="1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fr-F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fr-F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fr-FR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fr-FR" sz="1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nl-NL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𝒚</m:t>
                              </m:r>
                            </m:e>
                          </m:acc>
                          <m:r>
                            <a:rPr lang="fr-F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l-NL" sz="1800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𝒚</m:t>
                          </m:r>
                        </m:e>
                      </m:d>
                      <m:r>
                        <a:rPr lang="fr-FR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fr-F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fr-F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f>
                        <m:fPr>
                          <m:ctrlPr>
                            <a:rPr lang="mr-IN" sz="1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1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mr-IN" sz="1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mr-IN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fr-FR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fr-FR" sz="1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nl-NL" sz="18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𝒚</m:t>
                              </m:r>
                            </m:e>
                          </m:acc>
                          <m:r>
                            <a:rPr lang="fr-F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l-NL" sz="1800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𝒚</m:t>
                          </m:r>
                        </m:e>
                      </m:d>
                      <m:r>
                        <a:rPr lang="fr-FR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fr-FR" sz="1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nl-NL" sz="18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𝒚</m:t>
                              </m:r>
                            </m:e>
                          </m:acc>
                          <m:r>
                            <a:rPr lang="nl-NL" sz="1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nl-NL" sz="1800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𝒚</m:t>
                          </m:r>
                        </m:e>
                      </m:d>
                    </m:oMath>
                    <m:oMath xmlns:m="http://schemas.openxmlformats.org/officeDocument/2006/math">
                      <m:f>
                        <m:fPr>
                          <m:ctrlPr>
                            <a:rPr lang="mr-IN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fr-FR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mr-IN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mr-IN" sz="18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f>
                        <m:fPr>
                          <m:ctrlPr>
                            <a:rPr lang="mr-IN" sz="1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1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mr-IN" sz="18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mr-IN" sz="1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nl-NL" sz="1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𝑧</m:t>
                          </m:r>
                        </m:den>
                      </m:f>
                      <m:r>
                        <a:rPr lang="nl-NL" sz="18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fr-FR" sz="18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nl-NL" sz="1800" i="1">
                              <a:latin typeface="Cambria Math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nl-NL" sz="1800" i="1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i="1"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nl-NL" sz="1800" i="1">
                              <a:latin typeface="Cambria Math" charset="0"/>
                            </a:rPr>
                            <m:t>−</m:t>
                          </m:r>
                          <m:r>
                            <a:rPr lang="nl-NL" sz="1800" i="1">
                              <a:latin typeface="Cambria Math" charset="0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lang="nl-NL" sz="18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nl-NL" sz="1800" i="1">
                              <a:latin typeface="Cambria Math" charset="0"/>
                            </a:rPr>
                            <m:t>1−</m:t>
                          </m:r>
                          <m:r>
                            <a:rPr lang="nl-NL" sz="1800" i="1">
                              <a:latin typeface="Cambria Math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nl-NL" sz="18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nl-NL" sz="1800" i="1">
                                  <a:latin typeface="Cambria Math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  <m:d>
                        <m:dPr>
                          <m:ctrlPr>
                            <a:rPr lang="nl-NL" sz="18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nl-NL" sz="1800" i="1">
                              <a:latin typeface="Cambria Math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nl-NL" sz="18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nl-NL" sz="1800" i="1">
                                  <a:latin typeface="Cambria Math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f>
                        <m:fPr>
                          <m:ctrlPr>
                            <a:rPr lang="mr-IN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fr-FR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mr-IN" sz="18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mr-IN" sz="18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f>
                        <m:fPr>
                          <m:ctrlPr>
                            <a:rPr lang="mr-IN" sz="1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1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mr-IN" sz="18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nl-NL" sz="18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mr-IN" sz="1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nl-NL" sz="1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𝑧</m:t>
                          </m:r>
                        </m:den>
                      </m:f>
                      <m:f>
                        <m:fPr>
                          <m:ctrlPr>
                            <a:rPr lang="mr-IN" sz="18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18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nl-NL" sz="18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𝑧</m:t>
                          </m:r>
                        </m:num>
                        <m:den>
                          <m:r>
                            <a:rPr lang="mr-IN" sz="18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nl-NL" sz="18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nl-NL" sz="18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nl-NL" sz="18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nl-NL" sz="180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nl-NL" sz="1800" i="1">
                              <a:latin typeface="Cambria Math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fr-FR" sz="1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d>
                            <m:dPr>
                              <m:ctrlPr>
                                <a:rPr lang="nl-NL" sz="1800" i="1"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nl-NL" sz="18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nl-NL" sz="18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  <m:r>
                                <a:rPr lang="nl-NL" sz="1800" i="1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nl-NL" sz="1800" i="1">
                                  <a:latin typeface="Cambria Math" charset="0"/>
                                </a:rPr>
                                <m:t>𝑦</m:t>
                              </m:r>
                            </m:e>
                          </m:d>
                          <m:d>
                            <m:dPr>
                              <m:ctrlPr>
                                <a:rPr lang="nl-NL" sz="18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nl-NL" sz="1800" i="1">
                                  <a:latin typeface="Cambria Math" charset="0"/>
                                </a:rPr>
                                <m:t>1−</m:t>
                              </m:r>
                              <m:r>
                                <a:rPr lang="nl-NL" sz="1800" i="1">
                                  <a:latin typeface="Cambria Math" charset="0"/>
                                </a:rPr>
                                <m:t>𝜎</m:t>
                              </m:r>
                              <m:d>
                                <m:dPr>
                                  <m:ctrlPr>
                                    <a:rPr lang="nl-NL" sz="18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nl-NL" sz="1800" i="1"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d>
                          <m:d>
                            <m:dPr>
                              <m:ctrlPr>
                                <a:rPr lang="nl-NL" sz="18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nl-NL" sz="1800" i="1">
                                  <a:latin typeface="Cambria Math" charset="0"/>
                                </a:rPr>
                                <m:t>𝜎</m:t>
                              </m:r>
                              <m:d>
                                <m:dPr>
                                  <m:ctrlPr>
                                    <a:rPr lang="nl-NL" sz="18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nl-NL" sz="1800" i="1"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d>
                          <m:r>
                            <a:rPr lang="nl-NL" sz="1800" i="1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sz="1800" i="1"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r>
                  <a:rPr lang="nl-NL" sz="1800" i="1" dirty="0">
                    <a:solidFill>
                      <a:schemeClr val="tx1"/>
                    </a:solidFill>
                    <a:latin typeface="Cambria Math" charset="0"/>
                  </a:rPr>
                  <a:t/>
                </a:r>
                <a:br>
                  <a:rPr lang="nl-NL" sz="1800" i="1" dirty="0">
                    <a:solidFill>
                      <a:schemeClr val="tx1"/>
                    </a:solidFill>
                    <a:latin typeface="Cambria Math" charset="0"/>
                  </a:rPr>
                </a:br>
                <a:endParaRPr lang="en-GB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555" y="1123783"/>
                <a:ext cx="6235890" cy="1815562"/>
              </a:xfrm>
              <a:prstGeom prst="rect">
                <a:avLst/>
              </a:prstGeom>
              <a:blipFill>
                <a:blip r:embed="rId5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782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Representation Learning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8825" y="925668"/>
            <a:ext cx="7556501" cy="347987"/>
          </a:xfrm>
        </p:spPr>
        <p:txBody>
          <a:bodyPr/>
          <a:lstStyle/>
          <a:p>
            <a:r>
              <a:rPr lang="en-GB" dirty="0"/>
              <a:t>How to best represent the data to complete a certain task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Deep Learning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7FC5784-610F-1343-AA1C-C5D7E5547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935" y="2100787"/>
            <a:ext cx="1818280" cy="1129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014C2BD-EDED-AB4E-B196-74D96A410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088" y="2199941"/>
            <a:ext cx="1399511" cy="9314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C003192-0ABB-D947-9199-4E2ED7C17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871" y="1798093"/>
            <a:ext cx="1735191" cy="17351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469C3C9-57F3-D94F-8259-840446E03D12}"/>
              </a:ext>
            </a:extLst>
          </p:cNvPr>
          <p:cNvSpPr txBox="1"/>
          <p:nvPr/>
        </p:nvSpPr>
        <p:spPr>
          <a:xfrm>
            <a:off x="1278871" y="3870933"/>
            <a:ext cx="6180728" cy="510677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r>
              <a:rPr lang="en-GB" sz="1200" dirty="0">
                <a:hlinkClick r:id="rId6"/>
              </a:rPr>
              <a:t>Lee, Honglak, et al. “Unsupervised learning of hierarchical representations with convolutional deep belief networks.” </a:t>
            </a:r>
            <a:r>
              <a:rPr lang="en-GB" sz="1200" i="1" dirty="0">
                <a:hlinkClick r:id="rId6"/>
              </a:rPr>
              <a:t>Communications of the ACM</a:t>
            </a:r>
            <a:r>
              <a:rPr lang="en-GB" sz="1200" dirty="0">
                <a:hlinkClick r:id="rId6"/>
              </a:rPr>
              <a:t> 54.10 (2011): 95-103.</a:t>
            </a:r>
            <a:endParaRPr lang="en-IE" sz="12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7B66BD3-A416-A34D-BDA0-9A4070EBEBBA}"/>
              </a:ext>
            </a:extLst>
          </p:cNvPr>
          <p:cNvSpPr txBox="1"/>
          <p:nvPr/>
        </p:nvSpPr>
        <p:spPr>
          <a:xfrm>
            <a:off x="5057751" y="4480768"/>
            <a:ext cx="45719" cy="45719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endParaRPr lang="en-IE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4E5BDFD-1CE7-764D-9283-E0F50BEC7E7C}"/>
              </a:ext>
            </a:extLst>
          </p:cNvPr>
          <p:cNvSpPr txBox="1"/>
          <p:nvPr/>
        </p:nvSpPr>
        <p:spPr>
          <a:xfrm>
            <a:off x="5704865" y="4480768"/>
            <a:ext cx="45719" cy="45719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1278871" y="1477055"/>
            <a:ext cx="1689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Low-level features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27935" y="1790744"/>
            <a:ext cx="1689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Mid-level features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60088" y="1916703"/>
            <a:ext cx="1689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High-level features</a:t>
            </a:r>
          </a:p>
        </p:txBody>
      </p:sp>
    </p:spTree>
    <p:extLst>
      <p:ext uri="{BB962C8B-B14F-4D97-AF65-F5344CB8AC3E}">
        <p14:creationId xmlns:p14="http://schemas.microsoft.com/office/powerpoint/2010/main" val="116911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Choosing the Learning Rate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b="1" dirty="0" smtClean="0">
                <a:solidFill>
                  <a:schemeClr val="accent1"/>
                </a:solidFill>
              </a:rPr>
              <a:t>Grid search</a:t>
            </a:r>
            <a:br>
              <a:rPr lang="en-GB" b="1" dirty="0" smtClean="0">
                <a:solidFill>
                  <a:schemeClr val="accent1"/>
                </a:solidFill>
              </a:rPr>
            </a:br>
            <a:r>
              <a:rPr lang="en-GB" dirty="0" smtClean="0"/>
              <a:t>Try different learning rates and pick one that yields the best model (lowest cost after training).</a:t>
            </a:r>
            <a:br>
              <a:rPr lang="en-GB" dirty="0" smtClean="0"/>
            </a:br>
            <a:r>
              <a:rPr lang="en-GB" dirty="0" smtClean="0"/>
              <a:t>This is also done for other hyper-parameters of the architecture.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b="1" dirty="0" smtClean="0">
                <a:solidFill>
                  <a:schemeClr val="accent1"/>
                </a:solidFill>
              </a:rPr>
              <a:t>Adaptive learning rates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Update the learning rate during training.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 Learning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1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Adaptive Learning Rate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b="1" dirty="0" smtClean="0">
                    <a:solidFill>
                      <a:schemeClr val="accent1"/>
                    </a:solidFill>
                  </a:rPr>
                  <a:t>Annealing learning rate</a:t>
                </a:r>
                <a:br>
                  <a:rPr lang="en-GB" b="1" dirty="0" smtClean="0">
                    <a:solidFill>
                      <a:schemeClr val="accent1"/>
                    </a:solidFill>
                  </a:rPr>
                </a:br>
                <a:r>
                  <a:rPr lang="en-GB" dirty="0" smtClean="0"/>
                  <a:t>Gradually reduce the learning rate during the learning process.</a:t>
                </a:r>
              </a:p>
              <a:p>
                <a:r>
                  <a:rPr lang="en-GB" dirty="0" smtClean="0"/>
                  <a:t/>
                </a:r>
                <a:br>
                  <a:rPr lang="en-GB" dirty="0" smtClean="0"/>
                </a:br>
                <a:r>
                  <a:rPr lang="en-GB" dirty="0" smtClean="0"/>
                  <a:t>1. </a:t>
                </a:r>
                <a:r>
                  <a:rPr lang="en-GB" b="1" dirty="0" smtClean="0">
                    <a:solidFill>
                      <a:schemeClr val="accent1"/>
                    </a:solidFill>
                  </a:rPr>
                  <a:t>Step decay</a:t>
                </a:r>
                <a:br>
                  <a:rPr lang="en-GB" b="1" dirty="0" smtClean="0">
                    <a:solidFill>
                      <a:schemeClr val="accent1"/>
                    </a:solidFill>
                  </a:rPr>
                </a:br>
                <a:r>
                  <a:rPr lang="en-GB" b="1" dirty="0" smtClean="0">
                    <a:solidFill>
                      <a:schemeClr val="accent1"/>
                    </a:solidFill>
                  </a:rPr>
                  <a:t>    </a:t>
                </a:r>
                <a:r>
                  <a:rPr lang="en-GB" dirty="0" smtClean="0"/>
                  <a:t>Every few steps do</a:t>
                </a:r>
                <a:r>
                  <a:rPr lang="en-GB" b="1" dirty="0">
                    <a:solidFill>
                      <a:schemeClr val="accent1"/>
                    </a:solidFill>
                  </a:rPr>
                  <a:t> </a:t>
                </a:r>
                <a:endParaRPr lang="en-GB" b="1" dirty="0" smtClean="0">
                  <a:solidFill>
                    <a:schemeClr val="accent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>
                          <a:latin typeface="Cambria Math" charset="0"/>
                        </a:rPr>
                        <m:t>𝜖</m:t>
                      </m:r>
                      <m:r>
                        <a:rPr lang="nl-NL" i="1">
                          <a:latin typeface="Cambria Math" charset="0"/>
                        </a:rPr>
                        <m:t>←</m:t>
                      </m:r>
                      <m:r>
                        <a:rPr lang="nl-NL" i="1">
                          <a:latin typeface="Cambria Math" charset="0"/>
                        </a:rPr>
                        <m:t>𝑘</m:t>
                      </m:r>
                      <m:r>
                        <a:rPr lang="nl-NL" i="1">
                          <a:latin typeface="Cambria Math" charset="0"/>
                        </a:rPr>
                        <m:t>𝜖</m:t>
                      </m:r>
                      <m:r>
                        <a:rPr lang="nl-NL" b="0" i="1" smtClean="0">
                          <a:latin typeface="Cambria Math" charset="0"/>
                        </a:rPr>
                        <m:t>,  </m:t>
                      </m:r>
                      <m:r>
                        <a:rPr lang="nl-NL" b="0" i="1" smtClean="0">
                          <a:latin typeface="Cambria Math" charset="0"/>
                        </a:rPr>
                        <m:t>𝑘</m:t>
                      </m:r>
                      <m:r>
                        <a:rPr lang="nl-NL" b="0" i="1" smtClean="0">
                          <a:latin typeface="Cambria Math" charset="0"/>
                        </a:rPr>
                        <m:t>∈(</m:t>
                      </m:r>
                      <m:r>
                        <m:rPr>
                          <m:nor/>
                        </m:rPr>
                        <a:rPr lang="nl-NL" b="0" i="0" smtClean="0">
                          <a:latin typeface="Cambria Math" charset="0"/>
                        </a:rPr>
                        <m:t>0, 1)</m:t>
                      </m:r>
                      <m:r>
                        <m:rPr>
                          <m:nor/>
                        </m:rPr>
                        <a:rPr lang="en-GB" dirty="0"/>
                        <m:t> </m:t>
                      </m:r>
                    </m:oMath>
                  </m:oMathPara>
                </a14:m>
                <a:endParaRPr lang="en-GB" dirty="0" smtClean="0"/>
              </a:p>
              <a:p>
                <a:r>
                  <a:rPr lang="en-GB" dirty="0" smtClean="0"/>
                  <a:t>2. </a:t>
                </a:r>
                <a:r>
                  <a:rPr lang="en-GB" b="1" dirty="0" smtClean="0">
                    <a:solidFill>
                      <a:schemeClr val="accent1"/>
                    </a:solidFill>
                  </a:rPr>
                  <a:t>Exponential decay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𝜖</m:t>
                      </m:r>
                      <m:r>
                        <a:rPr lang="nl-NL" b="0" i="1" smtClean="0">
                          <a:latin typeface="Cambria Math" charset="0"/>
                        </a:rPr>
                        <m:t>←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𝜖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nl-NL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𝑘𝑡</m:t>
                          </m:r>
                        </m:sup>
                      </m:sSup>
                      <m:r>
                        <a:rPr lang="nl-NL" b="0" i="1" smtClean="0">
                          <a:latin typeface="Cambria Math" charset="0"/>
                        </a:rPr>
                        <m:t>,  </m:t>
                      </m:r>
                      <m:r>
                        <a:rPr lang="nl-NL" b="0" i="1" smtClean="0">
                          <a:latin typeface="Cambria Math" charset="0"/>
                        </a:rPr>
                        <m:t>𝑘</m:t>
                      </m:r>
                      <m:r>
                        <a:rPr lang="nl-NL" b="0" i="1" smtClean="0">
                          <a:latin typeface="Cambria Math" charset="0"/>
                        </a:rPr>
                        <m:t>&gt;0, </m:t>
                      </m:r>
                      <m:r>
                        <a:rPr lang="nl-NL" b="0" i="1" smtClean="0">
                          <a:latin typeface="Cambria Math" charset="0"/>
                        </a:rPr>
                        <m:t>𝑡</m:t>
                      </m:r>
                      <m:r>
                        <a:rPr lang="nl-NL" b="0" i="0" smtClean="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nl-NL" b="0" i="0" smtClean="0">
                          <a:latin typeface="Cambria Math" charset="0"/>
                        </a:rPr>
                        <m:t>steps</m:t>
                      </m:r>
                    </m:oMath>
                  </m:oMathPara>
                </a14:m>
                <a:endParaRPr lang="en-GB" dirty="0" smtClean="0"/>
              </a:p>
              <a:p>
                <a:r>
                  <a:rPr lang="en-GB" dirty="0" smtClean="0"/>
                  <a:t>3.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b="1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nl-NL" b="1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𝟏</m:t>
                        </m:r>
                      </m:num>
                      <m:den>
                        <m:r>
                          <a:rPr lang="nl-NL" b="1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GB" b="1" dirty="0" smtClean="0">
                    <a:solidFill>
                      <a:schemeClr val="accent1"/>
                    </a:solidFill>
                  </a:rPr>
                  <a:t> decay</a:t>
                </a:r>
                <a:endParaRPr lang="en-GB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𝜖</m:t>
                      </m:r>
                      <m:r>
                        <a:rPr lang="nl-NL" b="0" i="1" smtClean="0">
                          <a:latin typeface="Cambria Math" charset="0"/>
                        </a:rPr>
                        <m:t>←</m:t>
                      </m:r>
                      <m:f>
                        <m:fPr>
                          <m:type m:val="lin"/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nl-NL" b="0" i="1" smtClean="0">
                                  <a:latin typeface="Cambria Math" charset="0"/>
                                </a:rPr>
                                <m:t>1+</m:t>
                              </m:r>
                              <m:r>
                                <a:rPr lang="nl-NL" b="0" i="1" smtClean="0">
                                  <a:latin typeface="Cambria Math" charset="0"/>
                                </a:rPr>
                                <m:t>𝑘𝑡</m:t>
                              </m:r>
                            </m:e>
                          </m:d>
                          <m:r>
                            <a:rPr lang="nl-NL" b="0" i="1" smtClean="0">
                              <a:latin typeface="Cambria Math" charset="0"/>
                            </a:rPr>
                            <m:t>,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𝑘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&gt;0,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charset="0"/>
                            </a:rPr>
                            <m:t>steps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nl-NL" b="0" i="1" dirty="0" smtClean="0"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016" t="-2500" b="-33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Deep Learning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51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Adaptive Learning Rate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824" y="1306642"/>
            <a:ext cx="1340801" cy="330295"/>
          </a:xfrm>
        </p:spPr>
        <p:txBody>
          <a:bodyPr/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b="1" dirty="0" smtClean="0">
                <a:solidFill>
                  <a:schemeClr val="accent1"/>
                </a:solidFill>
              </a:rPr>
              <a:t>Momentum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Deep Learning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52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093559" y="880213"/>
                <a:ext cx="3221766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Compute a </a:t>
                </a:r>
                <a:r>
                  <a:rPr lang="en-GB" b="1" dirty="0" smtClean="0">
                    <a:solidFill>
                      <a:schemeClr val="accent1"/>
                    </a:solidFill>
                  </a:rPr>
                  <a:t>velocity</a:t>
                </a:r>
                <a:r>
                  <a:rPr lang="en-GB" dirty="0" smtClean="0"/>
                  <a:t> term</a:t>
                </a:r>
                <a:br>
                  <a:rPr lang="en-GB" dirty="0" smtClean="0"/>
                </a:br>
                <a:r>
                  <a:rPr lang="en-GB" dirty="0" smtClean="0"/>
                  <a:t>Previous velocity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charset="0"/>
                      </a:rPr>
                      <m:t>𝑣</m:t>
                    </m:r>
                  </m:oMath>
                </a14:m>
                <a:r>
                  <a:rPr lang="en-GB" dirty="0" smtClean="0"/>
                  <a:t> + gradient at current </a:t>
                </a:r>
                <a14:m>
                  <m:oMath xmlns:m="http://schemas.openxmlformats.org/officeDocument/2006/math">
                    <m:r>
                      <a:rPr lang="nl-NL" b="1" i="1" smtClean="0">
                        <a:latin typeface="Cambria Math" charset="0"/>
                      </a:rPr>
                      <m:t>𝑾</m:t>
                    </m:r>
                  </m:oMath>
                </a14:m>
                <a:endParaRPr lang="en-GB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559" y="880213"/>
                <a:ext cx="3221766" cy="507831"/>
              </a:xfrm>
              <a:prstGeom prst="rect">
                <a:avLst/>
              </a:prstGeom>
              <a:blipFill rotWithShape="0">
                <a:blip r:embed="rId2"/>
                <a:stretch>
                  <a:fillRect l="-568" t="-1190" b="-10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647018" y="1916576"/>
            <a:ext cx="31704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Update the weights by current velocity</a:t>
            </a:r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315626" y="1134128"/>
            <a:ext cx="777933" cy="502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1"/>
          </p:cNvCxnSpPr>
          <p:nvPr/>
        </p:nvCxnSpPr>
        <p:spPr>
          <a:xfrm flipH="1">
            <a:off x="4854011" y="2066617"/>
            <a:ext cx="7930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09341" y="2385597"/>
            <a:ext cx="3278963" cy="2179089"/>
            <a:chOff x="5168169" y="2344259"/>
            <a:chExt cx="3278963" cy="2179089"/>
          </a:xfrm>
        </p:grpSpPr>
        <p:sp>
          <p:nvSpPr>
            <p:cNvPr id="15" name="Freeform 14"/>
            <p:cNvSpPr/>
            <p:nvPr/>
          </p:nvSpPr>
          <p:spPr>
            <a:xfrm>
              <a:off x="5960307" y="2557904"/>
              <a:ext cx="2230452" cy="1491000"/>
            </a:xfrm>
            <a:custGeom>
              <a:avLst/>
              <a:gdLst>
                <a:gd name="connsiteX0" fmla="*/ 0 w 2230452"/>
                <a:gd name="connsiteY0" fmla="*/ 0 h 1491000"/>
                <a:gd name="connsiteX1" fmla="*/ 487110 w 2230452"/>
                <a:gd name="connsiteY1" fmla="*/ 1008404 h 1491000"/>
                <a:gd name="connsiteX2" fmla="*/ 974220 w 2230452"/>
                <a:gd name="connsiteY2" fmla="*/ 871671 h 1491000"/>
                <a:gd name="connsiteX3" fmla="*/ 1504060 w 2230452"/>
                <a:gd name="connsiteY3" fmla="*/ 1486968 h 1491000"/>
                <a:gd name="connsiteX4" fmla="*/ 2230452 w 2230452"/>
                <a:gd name="connsiteY4" fmla="*/ 521294 h 14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452" h="1491000">
                  <a:moveTo>
                    <a:pt x="0" y="0"/>
                  </a:moveTo>
                  <a:cubicBezTo>
                    <a:pt x="162370" y="431563"/>
                    <a:pt x="324740" y="863126"/>
                    <a:pt x="487110" y="1008404"/>
                  </a:cubicBezTo>
                  <a:cubicBezTo>
                    <a:pt x="649480" y="1153683"/>
                    <a:pt x="804728" y="791910"/>
                    <a:pt x="974220" y="871671"/>
                  </a:cubicBezTo>
                  <a:cubicBezTo>
                    <a:pt x="1143712" y="951432"/>
                    <a:pt x="1294688" y="1545364"/>
                    <a:pt x="1504060" y="1486968"/>
                  </a:cubicBezTo>
                  <a:cubicBezTo>
                    <a:pt x="1713432" y="1428572"/>
                    <a:pt x="2110811" y="676542"/>
                    <a:pt x="2230452" y="521294"/>
                  </a:cubicBezTo>
                </a:path>
              </a:pathLst>
            </a:custGeom>
            <a:noFill/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5869775" y="2344259"/>
              <a:ext cx="0" cy="192280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5869775" y="4263881"/>
              <a:ext cx="257735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5168169" y="3153363"/>
                  <a:ext cx="877596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b="0" i="1" smtClean="0">
                            <a:latin typeface="Cambria Math" charset="0"/>
                          </a:rPr>
                          <m:t>𝐽</m:t>
                        </m:r>
                        <m:r>
                          <a:rPr lang="nl-NL" b="0" i="1" smtClean="0">
                            <a:latin typeface="Cambria Math" charset="0"/>
                          </a:rPr>
                          <m:t>(</m:t>
                        </m:r>
                        <m:r>
                          <a:rPr lang="nl-NL" b="0" i="1" smtClean="0">
                            <a:latin typeface="Cambria Math" charset="0"/>
                          </a:rPr>
                          <m:t>𝑤</m:t>
                        </m:r>
                        <m:r>
                          <a:rPr lang="nl-NL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nl-NL" b="0" dirty="0" smtClean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169" y="3153363"/>
                  <a:ext cx="877596" cy="30008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816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6719655" y="4223266"/>
                  <a:ext cx="877596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b="0" i="1" smtClean="0">
                            <a:latin typeface="Cambria Math" charset="0"/>
                          </a:rPr>
                          <m:t>𝑤</m:t>
                        </m:r>
                      </m:oMath>
                    </m:oMathPara>
                  </a14:m>
                  <a:endParaRPr lang="nl-NL" b="0" dirty="0" smtClean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655" y="4223266"/>
                  <a:ext cx="877596" cy="30008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Oval 25"/>
          <p:cNvSpPr/>
          <p:nvPr/>
        </p:nvSpPr>
        <p:spPr>
          <a:xfrm>
            <a:off x="932937" y="2628149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1127887" y="3086701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1404554" y="352514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008029" y="2720333"/>
            <a:ext cx="156766" cy="36636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28" idx="1"/>
          </p:cNvCxnSpPr>
          <p:nvPr/>
        </p:nvCxnSpPr>
        <p:spPr>
          <a:xfrm>
            <a:off x="1213345" y="3181167"/>
            <a:ext cx="207025" cy="35979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1508066" y="3511875"/>
            <a:ext cx="109961" cy="413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4734401" y="2385597"/>
            <a:ext cx="3278963" cy="2179089"/>
            <a:chOff x="5168169" y="2344259"/>
            <a:chExt cx="3278963" cy="2179089"/>
          </a:xfrm>
        </p:grpSpPr>
        <p:sp>
          <p:nvSpPr>
            <p:cNvPr id="42" name="Freeform 41"/>
            <p:cNvSpPr/>
            <p:nvPr/>
          </p:nvSpPr>
          <p:spPr>
            <a:xfrm>
              <a:off x="5960307" y="2557904"/>
              <a:ext cx="2230452" cy="1491000"/>
            </a:xfrm>
            <a:custGeom>
              <a:avLst/>
              <a:gdLst>
                <a:gd name="connsiteX0" fmla="*/ 0 w 2230452"/>
                <a:gd name="connsiteY0" fmla="*/ 0 h 1491000"/>
                <a:gd name="connsiteX1" fmla="*/ 487110 w 2230452"/>
                <a:gd name="connsiteY1" fmla="*/ 1008404 h 1491000"/>
                <a:gd name="connsiteX2" fmla="*/ 974220 w 2230452"/>
                <a:gd name="connsiteY2" fmla="*/ 871671 h 1491000"/>
                <a:gd name="connsiteX3" fmla="*/ 1504060 w 2230452"/>
                <a:gd name="connsiteY3" fmla="*/ 1486968 h 1491000"/>
                <a:gd name="connsiteX4" fmla="*/ 2230452 w 2230452"/>
                <a:gd name="connsiteY4" fmla="*/ 521294 h 14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452" h="1491000">
                  <a:moveTo>
                    <a:pt x="0" y="0"/>
                  </a:moveTo>
                  <a:cubicBezTo>
                    <a:pt x="162370" y="431563"/>
                    <a:pt x="324740" y="863126"/>
                    <a:pt x="487110" y="1008404"/>
                  </a:cubicBezTo>
                  <a:cubicBezTo>
                    <a:pt x="649480" y="1153683"/>
                    <a:pt x="804728" y="791910"/>
                    <a:pt x="974220" y="871671"/>
                  </a:cubicBezTo>
                  <a:cubicBezTo>
                    <a:pt x="1143712" y="951432"/>
                    <a:pt x="1294688" y="1545364"/>
                    <a:pt x="1504060" y="1486968"/>
                  </a:cubicBezTo>
                  <a:cubicBezTo>
                    <a:pt x="1713432" y="1428572"/>
                    <a:pt x="2110811" y="676542"/>
                    <a:pt x="2230452" y="521294"/>
                  </a:cubicBezTo>
                </a:path>
              </a:pathLst>
            </a:custGeom>
            <a:noFill/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V="1">
              <a:off x="5869775" y="2344259"/>
              <a:ext cx="0" cy="192280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5869775" y="4263881"/>
              <a:ext cx="257735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5168169" y="3153363"/>
                  <a:ext cx="877596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b="0" i="1" smtClean="0">
                            <a:latin typeface="Cambria Math" charset="0"/>
                          </a:rPr>
                          <m:t>𝐽</m:t>
                        </m:r>
                        <m:r>
                          <a:rPr lang="nl-NL" b="0" i="1" smtClean="0">
                            <a:latin typeface="Cambria Math" charset="0"/>
                          </a:rPr>
                          <m:t>(</m:t>
                        </m:r>
                        <m:r>
                          <a:rPr lang="nl-NL" b="0" i="1" smtClean="0">
                            <a:latin typeface="Cambria Math" charset="0"/>
                          </a:rPr>
                          <m:t>𝑤</m:t>
                        </m:r>
                        <m:r>
                          <a:rPr lang="nl-NL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nl-NL" b="0" dirty="0" smtClean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169" y="3153363"/>
                  <a:ext cx="877596" cy="30008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816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6719655" y="4223266"/>
                  <a:ext cx="877596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b="0" i="1" smtClean="0">
                            <a:latin typeface="Cambria Math" charset="0"/>
                          </a:rPr>
                          <m:t>𝑤</m:t>
                        </m:r>
                      </m:oMath>
                    </m:oMathPara>
                  </a14:m>
                  <a:endParaRPr lang="nl-NL" b="0" dirty="0" smtClean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655" y="4223266"/>
                  <a:ext cx="877596" cy="30008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6" name="Straight Arrow Connector 55"/>
          <p:cNvCxnSpPr/>
          <p:nvPr/>
        </p:nvCxnSpPr>
        <p:spPr>
          <a:xfrm>
            <a:off x="5638427" y="2718905"/>
            <a:ext cx="156766" cy="366368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5843743" y="3179739"/>
            <a:ext cx="207025" cy="35979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59" idx="1"/>
          </p:cNvCxnSpPr>
          <p:nvPr/>
        </p:nvCxnSpPr>
        <p:spPr>
          <a:xfrm flipV="1">
            <a:off x="6138464" y="3382309"/>
            <a:ext cx="334336" cy="16945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59" idx="6"/>
            <a:endCxn id="60" idx="0"/>
          </p:cNvCxnSpPr>
          <p:nvPr/>
        </p:nvCxnSpPr>
        <p:spPr>
          <a:xfrm>
            <a:off x="6564984" y="3420493"/>
            <a:ext cx="228518" cy="33253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60" idx="5"/>
            <a:endCxn id="61" idx="2"/>
          </p:cNvCxnSpPr>
          <p:nvPr/>
        </p:nvCxnSpPr>
        <p:spPr>
          <a:xfrm>
            <a:off x="6831686" y="3845216"/>
            <a:ext cx="131566" cy="17508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1404554" y="2480805"/>
            <a:ext cx="18150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Gradient is too low here and </a:t>
            </a:r>
            <a:r>
              <a:rPr lang="en-GB" smtClean="0"/>
              <a:t>we stop</a:t>
            </a:r>
            <a:endParaRPr lang="en-GB"/>
          </a:p>
        </p:txBody>
      </p:sp>
      <p:cxnSp>
        <p:nvCxnSpPr>
          <p:cNvPr id="76" name="Straight Arrow Connector 75"/>
          <p:cNvCxnSpPr/>
          <p:nvPr/>
        </p:nvCxnSpPr>
        <p:spPr>
          <a:xfrm flipH="1">
            <a:off x="1618027" y="2988636"/>
            <a:ext cx="481598" cy="431857"/>
          </a:xfrm>
          <a:prstGeom prst="straightConnector1">
            <a:avLst/>
          </a:prstGeom>
          <a:ln w="25400">
            <a:solidFill>
              <a:schemeClr val="accent3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5991193" y="2513955"/>
            <a:ext cx="20221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Velocity keeps </a:t>
            </a:r>
            <a:r>
              <a:rPr lang="en-GB" dirty="0" smtClean="0"/>
              <a:t>us going to a better local optimum</a:t>
            </a:r>
            <a:endParaRPr lang="en-GB" dirty="0"/>
          </a:p>
        </p:txBody>
      </p:sp>
      <p:cxnSp>
        <p:nvCxnSpPr>
          <p:cNvPr id="78" name="Straight Arrow Connector 77"/>
          <p:cNvCxnSpPr/>
          <p:nvPr/>
        </p:nvCxnSpPr>
        <p:spPr>
          <a:xfrm flipH="1">
            <a:off x="6142952" y="2986779"/>
            <a:ext cx="481598" cy="431857"/>
          </a:xfrm>
          <a:prstGeom prst="straightConnector1">
            <a:avLst/>
          </a:prstGeom>
          <a:ln w="25400">
            <a:solidFill>
              <a:schemeClr val="accent3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3840460" y="3345882"/>
            <a:ext cx="696614" cy="0"/>
          </a:xfrm>
          <a:prstGeom prst="straightConnector1">
            <a:avLst/>
          </a:prstGeom>
          <a:ln w="635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3181658" y="2911701"/>
            <a:ext cx="2159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accent3"/>
                </a:solidFill>
              </a:rPr>
              <a:t>Adding momentum</a:t>
            </a:r>
            <a:endParaRPr lang="en-GB" sz="1600" dirty="0">
              <a:solidFill>
                <a:schemeClr val="accent3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5563335" y="2626721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/>
          <p:cNvSpPr/>
          <p:nvPr/>
        </p:nvSpPr>
        <p:spPr>
          <a:xfrm>
            <a:off x="5758285" y="3085273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/>
          <p:cNvSpPr/>
          <p:nvPr/>
        </p:nvSpPr>
        <p:spPr>
          <a:xfrm>
            <a:off x="6034952" y="3523719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/>
          <p:cNvSpPr/>
          <p:nvPr/>
        </p:nvSpPr>
        <p:spPr>
          <a:xfrm>
            <a:off x="6456984" y="3366493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/>
          <p:cNvSpPr/>
          <p:nvPr/>
        </p:nvSpPr>
        <p:spPr>
          <a:xfrm>
            <a:off x="6739502" y="3753032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/>
          <p:cNvSpPr/>
          <p:nvPr/>
        </p:nvSpPr>
        <p:spPr>
          <a:xfrm>
            <a:off x="6963252" y="3966302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/>
              <p:cNvSpPr/>
              <p:nvPr/>
            </p:nvSpPr>
            <p:spPr>
              <a:xfrm>
                <a:off x="2251074" y="1540189"/>
                <a:ext cx="4572000" cy="69249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457200" lvl="0" indent="-457200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95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sz="1950" i="1"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nl-NL" sz="1950" i="1">
                              <a:latin typeface="Cambria Math" charset="0"/>
                            </a:rPr>
                            <m:t> </m:t>
                          </m:r>
                        </m:sub>
                      </m:sSub>
                      <m:r>
                        <a:rPr lang="nl-NL" sz="1950" i="1">
                          <a:latin typeface="Cambria Math" charset="0"/>
                        </a:rPr>
                        <m:t>←</m:t>
                      </m:r>
                      <m:r>
                        <a:rPr lang="nl-NL" sz="1950" i="1">
                          <a:latin typeface="Cambria Math" charset="0"/>
                        </a:rPr>
                        <m:t>𝜇</m:t>
                      </m:r>
                      <m:r>
                        <a:rPr lang="nl-NL" sz="1950" i="1">
                          <a:latin typeface="Cambria Math" charset="0"/>
                        </a:rPr>
                        <m:t>𝑣</m:t>
                      </m:r>
                      <m:r>
                        <a:rPr lang="nl-NL" sz="1950" i="1">
                          <a:latin typeface="Cambria Math" charset="0"/>
                        </a:rPr>
                        <m:t>−</m:t>
                      </m:r>
                      <m:r>
                        <a:rPr lang="nl-NL" sz="1950" i="1">
                          <a:latin typeface="Cambria Math" charset="0"/>
                        </a:rPr>
                        <m:t>𝜖</m:t>
                      </m:r>
                      <m:sSub>
                        <m:sSubPr>
                          <m:ctrlPr>
                            <a:rPr lang="nl-NL" sz="195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sz="1950">
                              <a:latin typeface="Cambria Math" charset="0"/>
                            </a:rPr>
                            <m:t>𝛻</m:t>
                          </m:r>
                        </m:e>
                        <m:sub>
                          <m:r>
                            <a:rPr lang="nl-NL" sz="1950" b="1" i="1">
                              <a:latin typeface="Cambria Math" charset="0"/>
                            </a:rPr>
                            <m:t>𝑾</m:t>
                          </m:r>
                        </m:sub>
                      </m:sSub>
                      <m:r>
                        <a:rPr lang="nl-NL" sz="1950" i="1">
                          <a:latin typeface="Cambria Math" charset="0"/>
                        </a:rPr>
                        <m:t>𝐽</m:t>
                      </m:r>
                      <m:d>
                        <m:dPr>
                          <m:ctrlPr>
                            <a:rPr lang="nl-NL" sz="195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nl-NL" sz="1950" b="1" i="1">
                              <a:latin typeface="Cambria Math" charset="0"/>
                            </a:rPr>
                            <m:t>𝑾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nl-NL" sz="1950" b="1" i="1">
                          <a:latin typeface="Cambria Math" charset="0"/>
                        </a:rPr>
                        <m:t>𝑾</m:t>
                      </m:r>
                      <m:r>
                        <a:rPr lang="nl-NL" sz="1950" i="1">
                          <a:latin typeface="Cambria Math" charset="0"/>
                        </a:rPr>
                        <m:t>←</m:t>
                      </m:r>
                      <m:r>
                        <a:rPr lang="nl-NL" sz="1950" b="1" i="1">
                          <a:latin typeface="Cambria Math" charset="0"/>
                        </a:rPr>
                        <m:t>𝑾</m:t>
                      </m:r>
                      <m:r>
                        <a:rPr lang="nl-NL" sz="1950" i="1">
                          <a:latin typeface="Cambria Math" charset="0"/>
                        </a:rPr>
                        <m:t>+</m:t>
                      </m:r>
                      <m:r>
                        <a:rPr lang="nl-NL" sz="1950" i="1">
                          <a:latin typeface="Cambria Math" charset="0"/>
                        </a:rPr>
                        <m:t>𝑣</m:t>
                      </m:r>
                    </m:oMath>
                  </m:oMathPara>
                </a14:m>
                <a:endParaRPr lang="en-GB" sz="1950" dirty="0"/>
              </a:p>
            </p:txBody>
          </p:sp>
        </mc:Choice>
        <mc:Fallback xmlns=""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1074" y="1540189"/>
                <a:ext cx="4572000" cy="692497"/>
              </a:xfrm>
              <a:prstGeom prst="rect">
                <a:avLst/>
              </a:prstGeom>
              <a:blipFill rotWithShape="0">
                <a:blip r:embed="rId5"/>
                <a:stretch>
                  <a:fillRect t="-22124" b="-132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272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1"/>
                </a:solidFill>
              </a:rPr>
              <a:t>Per-parameter</a:t>
            </a:r>
            <a:r>
              <a:rPr lang="en-GB" dirty="0" smtClean="0"/>
              <a:t> Adaptive Learning Rate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Each parameter learning rate has a dedicated learning rate.</a:t>
            </a:r>
          </a:p>
          <a:p>
            <a:r>
              <a:rPr lang="en-GB" dirty="0" smtClean="0"/>
              <a:t>	</a:t>
            </a:r>
            <a:r>
              <a:rPr lang="en-GB" dirty="0" smtClean="0">
                <a:solidFill>
                  <a:schemeClr val="accent3"/>
                </a:solidFill>
              </a:rPr>
              <a:t>Small </a:t>
            </a:r>
            <a:r>
              <a:rPr lang="en-GB" dirty="0" smtClean="0"/>
              <a:t>gradients            </a:t>
            </a:r>
            <a:r>
              <a:rPr lang="en-GB" dirty="0" smtClean="0">
                <a:solidFill>
                  <a:schemeClr val="accent4"/>
                </a:solidFill>
              </a:rPr>
              <a:t>large</a:t>
            </a:r>
            <a:r>
              <a:rPr lang="en-GB" dirty="0" smtClean="0"/>
              <a:t> learning rates </a:t>
            </a:r>
          </a:p>
          <a:p>
            <a:r>
              <a:rPr lang="en-GB" dirty="0" smtClean="0"/>
              <a:t>	</a:t>
            </a:r>
            <a:r>
              <a:rPr lang="en-GB" dirty="0" smtClean="0">
                <a:solidFill>
                  <a:schemeClr val="accent4"/>
                </a:solidFill>
              </a:rPr>
              <a:t>Large</a:t>
            </a:r>
            <a:r>
              <a:rPr lang="en-GB" dirty="0" smtClean="0"/>
              <a:t> gradients            </a:t>
            </a:r>
            <a:r>
              <a:rPr lang="en-GB" dirty="0" smtClean="0">
                <a:solidFill>
                  <a:schemeClr val="accent3"/>
                </a:solidFill>
              </a:rPr>
              <a:t>small </a:t>
            </a:r>
            <a:r>
              <a:rPr lang="en-GB" dirty="0" smtClean="0"/>
              <a:t>learning </a:t>
            </a:r>
            <a:r>
              <a:rPr lang="en-GB" dirty="0"/>
              <a:t>rates </a:t>
            </a:r>
          </a:p>
          <a:p>
            <a:pPr marL="342900" indent="-342900">
              <a:buFont typeface="Arial" charset="0"/>
              <a:buChar char="•"/>
            </a:pPr>
            <a:endParaRPr lang="en-GB" dirty="0" smtClean="0"/>
          </a:p>
          <a:p>
            <a:r>
              <a:rPr lang="en-GB" dirty="0" smtClean="0"/>
              <a:t>Several methods have been proposed</a:t>
            </a:r>
          </a:p>
          <a:p>
            <a:pPr marL="342900" indent="-342900">
              <a:buFont typeface="Arial" charset="0"/>
              <a:buChar char="•"/>
            </a:pPr>
            <a:r>
              <a:rPr lang="en-GB" dirty="0" err="1" smtClean="0"/>
              <a:t>RMSProp</a:t>
            </a:r>
            <a:endParaRPr lang="en-GB" dirty="0" smtClean="0"/>
          </a:p>
          <a:p>
            <a:pPr marL="342900" indent="-342900">
              <a:buFont typeface="Arial" charset="0"/>
              <a:buChar char="•"/>
            </a:pPr>
            <a:r>
              <a:rPr lang="en-GB" dirty="0" smtClean="0">
                <a:hlinkClick r:id="rId2"/>
              </a:rPr>
              <a:t>Adagrad</a:t>
            </a:r>
            <a:endParaRPr lang="en-GB" dirty="0" smtClean="0"/>
          </a:p>
          <a:p>
            <a:pPr marL="342900" indent="-342900">
              <a:buFont typeface="Arial" charset="0"/>
              <a:buChar char="•"/>
            </a:pPr>
            <a:r>
              <a:rPr lang="en-GB" dirty="0" err="1" smtClean="0">
                <a:hlinkClick r:id="rId3"/>
              </a:rPr>
              <a:t>Adadelta</a:t>
            </a:r>
            <a:endParaRPr lang="en-GB" dirty="0" smtClean="0"/>
          </a:p>
          <a:p>
            <a:pPr marL="342900" indent="-342900">
              <a:buFont typeface="Arial" charset="0"/>
              <a:buChar char="•"/>
            </a:pPr>
            <a:r>
              <a:rPr lang="en-GB" dirty="0" smtClean="0">
                <a:hlinkClick r:id="rId4"/>
              </a:rPr>
              <a:t>Adam</a:t>
            </a:r>
            <a:r>
              <a:rPr lang="en-GB" dirty="0" smtClean="0"/>
              <a:t> (usually suggested as default)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 Learning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53</a:t>
            </a:fld>
            <a:endParaRPr lang="en-GB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059407" y="1786071"/>
            <a:ext cx="495656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059407" y="2075203"/>
            <a:ext cx="495656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34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REGULARISATION</a:t>
            </a:r>
          </a:p>
        </p:txBody>
      </p:sp>
    </p:spTree>
    <p:extLst>
      <p:ext uri="{BB962C8B-B14F-4D97-AF65-F5344CB8AC3E}">
        <p14:creationId xmlns:p14="http://schemas.microsoft.com/office/powerpoint/2010/main" val="199728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B9E2C3-1C7B-9F4D-9E20-C19EF8BC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Overfitting</a:t>
            </a:r>
            <a:br>
              <a:rPr lang="en-IE" dirty="0"/>
            </a:br>
            <a:r>
              <a:rPr lang="en-IE" sz="2000" dirty="0">
                <a:solidFill>
                  <a:schemeClr val="accent1"/>
                </a:solidFill>
              </a:rPr>
              <a:t>Low bias - High variance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9E656A1A-495F-CD4E-A7D6-43F870DA67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1695249"/>
            <a:ext cx="7556500" cy="2235650"/>
          </a:xfrm>
        </p:spPr>
      </p:pic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836FAFC-AA13-4447-9A73-71634B5B2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742A4FC-85C2-FB4C-AE78-752C9BC5B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55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B500433-8BBD-0047-A9FC-C814734DC2E2}"/>
              </a:ext>
            </a:extLst>
          </p:cNvPr>
          <p:cNvSpPr txBox="1"/>
          <p:nvPr/>
        </p:nvSpPr>
        <p:spPr>
          <a:xfrm>
            <a:off x="758825" y="3995928"/>
            <a:ext cx="7397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linkClick r:id="rId3"/>
              </a:rPr>
              <a:t>https://pythonmachinelearning.pro/a-guide-to-improving-deep-learnings-performance/</a:t>
            </a: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189483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A86AA8-ED1A-7D44-83E7-F089BDEC7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Regularisation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A984E80-1F37-5B43-B817-092CB33F4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b="1" dirty="0">
                <a:solidFill>
                  <a:schemeClr val="accent1"/>
                </a:solidFill>
              </a:rPr>
              <a:t>Occam razor</a:t>
            </a:r>
          </a:p>
          <a:p>
            <a:r>
              <a:rPr lang="en-IE" dirty="0"/>
              <a:t>Techniques to favour simple models over complex ones.</a:t>
            </a:r>
            <a:br>
              <a:rPr lang="en-IE" dirty="0"/>
            </a:br>
            <a:endParaRPr lang="en-IE" dirty="0"/>
          </a:p>
          <a:p>
            <a:r>
              <a:rPr lang="en-IE" b="1" dirty="0">
                <a:solidFill>
                  <a:schemeClr val="accent1"/>
                </a:solidFill>
              </a:rPr>
              <a:t>Generalisation</a:t>
            </a:r>
          </a:p>
          <a:p>
            <a:r>
              <a:rPr lang="en-IE" dirty="0"/>
              <a:t>Reduce variance to improve performance on unseen data.</a:t>
            </a:r>
          </a:p>
          <a:p>
            <a:endParaRPr lang="en-IE" b="1" dirty="0">
              <a:solidFill>
                <a:schemeClr val="accent1"/>
              </a:solidFill>
            </a:endParaRPr>
          </a:p>
          <a:p>
            <a:r>
              <a:rPr lang="en-IE" b="1" dirty="0">
                <a:solidFill>
                  <a:schemeClr val="accent1"/>
                </a:solidFill>
              </a:rPr>
              <a:t>Most common techniques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L2 regularisation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Dropout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82BB308-A7E2-BA42-82B8-4EE6A9D25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0A55CB8-B43B-9143-ADF4-9B8324442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70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3B2146-7A4F-854A-8899-5BA780F60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L2 Regularisation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id="{015ED4D3-9461-C24F-B1B8-6052C1C3F4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E" dirty="0"/>
                  <a:t>Penalization proportional to the square of the weights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E" dirty="0"/>
                  <a:t>Weights close to the origin - </a:t>
                </a:r>
                <a:r>
                  <a:rPr lang="en-IE" dirty="0">
                    <a:solidFill>
                      <a:schemeClr val="accent1"/>
                    </a:solidFill>
                  </a:rPr>
                  <a:t>Weight decay</a:t>
                </a:r>
                <a:br>
                  <a:rPr lang="en-IE" dirty="0">
                    <a:solidFill>
                      <a:schemeClr val="accent1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lang="fr-FR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fr-F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</m:d>
                    <m: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Sup>
                      <m:sSubSup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fr-FR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𝑾</m:t>
                            </m:r>
                          </m:e>
                        </m:d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fr-F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fr-FR" b="1" i="1" smtClean="0">
                        <a:latin typeface="Cambria Math" panose="02040503050406030204" pitchFamily="18" charset="0"/>
                      </a:rPr>
                      <m:t>𝑾</m:t>
                    </m:r>
                  </m:oMath>
                </a14:m>
                <a:endParaRPr lang="en-IE" b="1" dirty="0">
                  <a:solidFill>
                    <a:schemeClr val="accent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E" dirty="0"/>
                  <a:t>New cost function and update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IE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acc>
                      <m:d>
                        <m:dPr>
                          <m:ctrlPr>
                            <a:rPr lang="fr-FR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fr-FR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fr-FR" b="1" i="1"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fr-FR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𝑿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</m:d>
                    </m:oMath>
                  </m:oMathPara>
                </a14:m>
                <a:endParaRPr lang="fr-FR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acc>
                        <m:accPr>
                          <m:chr m:val="̃"/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acc>
                      <m:d>
                        <m:dPr>
                          <m:ctrlP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</m:d>
                      <m:r>
                        <a:rPr lang="fr-F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fr-FR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𝑿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</m:d>
                    </m:oMath>
                  </m:oMathPara>
                </a14:m>
                <a:endParaRPr lang="en-IE" dirty="0">
                  <a:solidFill>
                    <a:schemeClr val="accent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fr-F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fr-F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fr-F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𝑾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𝐽</m:t>
                          </m:r>
                          <m:d>
                            <m:dPr>
                              <m:ctrlPr>
                                <a:rPr lang="fr-FR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fr-FR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←</m:t>
                      </m:r>
                      <m:d>
                        <m:dPr>
                          <m:ctrlPr>
                            <a:rPr lang="fr-FR" b="1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fr-FR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fr-F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𝛼𝜖</m:t>
                          </m:r>
                        </m:e>
                      </m:d>
                      <m:r>
                        <a:rPr lang="fr-FR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b="0" i="1"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lang="fr-FR" b="1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r-FR"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𝐽</m:t>
                          </m:r>
                          <m:d>
                            <m:dPr>
                              <m:ctrlPr>
                                <a:rPr lang="fr-FR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IE" b="1" dirty="0">
                  <a:solidFill>
                    <a:schemeClr val="accent1"/>
                  </a:solidFill>
                </a:endParaRPr>
              </a:p>
              <a:p>
                <a:endParaRPr lang="en-I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5ED4D3-9461-C24F-B1B8-6052C1C3F4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017" t="-2597" b="-1732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3925B1B-4E7D-B84F-B459-D2B185D9E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Deep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082B542-788E-7F41-864D-D321B43F0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Dropout</a:t>
            </a:r>
            <a:endParaRPr lang="en-GB" sz="1400" b="0" dirty="0">
              <a:latin typeface="+mn-lt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Neural Networks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pPr/>
              <a:t>58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1787885" y="2209760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885" y="2209760"/>
                <a:ext cx="355601" cy="355600"/>
              </a:xfrm>
              <a:prstGeom prst="ellipse">
                <a:avLst/>
              </a:prstGeom>
              <a:blipFill>
                <a:blip r:embed="rId3"/>
                <a:stretch>
                  <a:fillRect l="-13793"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1784836" y="2699364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836" y="2699364"/>
                <a:ext cx="355601" cy="355600"/>
              </a:xfrm>
              <a:prstGeom prst="ellipse">
                <a:avLst/>
              </a:prstGeom>
              <a:blipFill>
                <a:blip r:embed="rId4"/>
                <a:stretch>
                  <a:fillRect l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1784835" y="3555865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835" y="3555865"/>
                <a:ext cx="355601" cy="355600"/>
              </a:xfrm>
              <a:prstGeom prst="ellipse">
                <a:avLst/>
              </a:prstGeom>
              <a:blipFill>
                <a:blip r:embed="rId5"/>
                <a:stretch>
                  <a:fillRect l="-17241"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1858499" y="3186470"/>
                <a:ext cx="2082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⋮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8499" y="3186470"/>
                <a:ext cx="208274" cy="3000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Oval 61"/>
              <p:cNvSpPr/>
              <p:nvPr/>
            </p:nvSpPr>
            <p:spPr>
              <a:xfrm>
                <a:off x="1787886" y="1714683"/>
                <a:ext cx="355601" cy="355600"/>
              </a:xfrm>
              <a:prstGeom prst="ellipse">
                <a:avLst/>
              </a:prstGeom>
              <a:solidFill>
                <a:srgbClr val="9EE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  <m:r>
                        <a:rPr lang="nl-NL" i="1" smtClean="0"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2" name="Oval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886" y="1714683"/>
                <a:ext cx="355601" cy="355600"/>
              </a:xfrm>
              <a:prstGeom prst="ellipse">
                <a:avLst/>
              </a:prstGeom>
              <a:blipFill>
                <a:blip r:embed="rId7"/>
                <a:stretch>
                  <a:fillRect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Oval 135"/>
              <p:cNvSpPr/>
              <p:nvPr/>
            </p:nvSpPr>
            <p:spPr>
              <a:xfrm>
                <a:off x="6722451" y="2030109"/>
                <a:ext cx="355601" cy="355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acc>
                        <m:accPr>
                          <m:chr m:val="̂"/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36" name="Oval 1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451" y="2030109"/>
                <a:ext cx="355601" cy="355600"/>
              </a:xfrm>
              <a:prstGeom prst="ellipse">
                <a:avLst/>
              </a:prstGeom>
              <a:blipFill>
                <a:blip r:embed="rId8"/>
                <a:stretch>
                  <a:fillRect l="-17241" r="-10345"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Oval 140"/>
              <p:cNvSpPr/>
              <p:nvPr/>
            </p:nvSpPr>
            <p:spPr>
              <a:xfrm>
                <a:off x="4293208" y="1892483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41" name="Oval 1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3208" y="1892483"/>
                <a:ext cx="355601" cy="355600"/>
              </a:xfrm>
              <a:prstGeom prst="ellipse">
                <a:avLst/>
              </a:prstGeom>
              <a:blipFill>
                <a:blip r:embed="rId9"/>
                <a:stretch>
                  <a:fillRect l="-17241" r="-10345"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Oval 141"/>
              <p:cNvSpPr/>
              <p:nvPr/>
            </p:nvSpPr>
            <p:spPr>
              <a:xfrm>
                <a:off x="4293208" y="2390497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42" name="Oval 1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3208" y="2390497"/>
                <a:ext cx="355601" cy="355600"/>
              </a:xfrm>
              <a:prstGeom prst="ellipse">
                <a:avLst/>
              </a:prstGeom>
              <a:blipFill>
                <a:blip r:embed="rId10"/>
                <a:stretch>
                  <a:fillRect l="-20690" r="-10345"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/>
          <p:cNvSpPr/>
          <p:nvPr/>
        </p:nvSpPr>
        <p:spPr>
          <a:xfrm>
            <a:off x="2469533" y="2632989"/>
            <a:ext cx="360000" cy="360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Multiply 16"/>
          <p:cNvSpPr/>
          <p:nvPr/>
        </p:nvSpPr>
        <p:spPr>
          <a:xfrm>
            <a:off x="2469533" y="2638953"/>
            <a:ext cx="360000" cy="360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ounded Rectangle 45"/>
          <p:cNvSpPr/>
          <p:nvPr/>
        </p:nvSpPr>
        <p:spPr>
          <a:xfrm>
            <a:off x="6111967" y="2636619"/>
            <a:ext cx="360000" cy="360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Multiply 46"/>
          <p:cNvSpPr/>
          <p:nvPr/>
        </p:nvSpPr>
        <p:spPr>
          <a:xfrm>
            <a:off x="6111967" y="2642583"/>
            <a:ext cx="360000" cy="360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4293208" y="3377271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sSub>
                            <m:sSub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nl-NL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3208" y="3377271"/>
                <a:ext cx="355601" cy="355600"/>
              </a:xfrm>
              <a:prstGeom prst="ellipse">
                <a:avLst/>
              </a:prstGeom>
              <a:blipFill>
                <a:blip r:embed="rId11"/>
                <a:stretch>
                  <a:fillRect l="-41379" r="-275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364771" y="2913479"/>
                <a:ext cx="2082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⋮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771" y="2913479"/>
                <a:ext cx="208274" cy="3000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val 25"/>
              <p:cNvSpPr/>
              <p:nvPr/>
            </p:nvSpPr>
            <p:spPr>
              <a:xfrm>
                <a:off x="6715118" y="2521198"/>
                <a:ext cx="355601" cy="355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acc>
                        <m:accPr>
                          <m:chr m:val="̂"/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6" name="Oval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118" y="2521198"/>
                <a:ext cx="355601" cy="355600"/>
              </a:xfrm>
              <a:prstGeom prst="ellipse">
                <a:avLst/>
              </a:prstGeom>
              <a:blipFill>
                <a:blip r:embed="rId13"/>
                <a:stretch>
                  <a:fillRect l="-20690" r="-6897"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val 26"/>
              <p:cNvSpPr/>
              <p:nvPr/>
            </p:nvSpPr>
            <p:spPr>
              <a:xfrm>
                <a:off x="6722451" y="3300191"/>
                <a:ext cx="355601" cy="355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acc>
                        <m:accPr>
                          <m:chr m:val="̂"/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nl-NL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sub>
                          </m:sSub>
                        </m:e>
                      </m:acc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7" name="Oval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451" y="3300191"/>
                <a:ext cx="355601" cy="355600"/>
              </a:xfrm>
              <a:prstGeom prst="ellipse">
                <a:avLst/>
              </a:prstGeom>
              <a:blipFill>
                <a:blip r:embed="rId14"/>
                <a:stretch>
                  <a:fillRect l="-27586" r="-206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783083" y="2945490"/>
                <a:ext cx="2082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⋮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083" y="2945490"/>
                <a:ext cx="208274" cy="30008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/>
              <p:cNvSpPr/>
              <p:nvPr/>
            </p:nvSpPr>
            <p:spPr>
              <a:xfrm>
                <a:off x="3080291" y="1892483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3" name="Oval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291" y="1892483"/>
                <a:ext cx="355601" cy="355600"/>
              </a:xfrm>
              <a:prstGeom prst="ellipse">
                <a:avLst/>
              </a:prstGeom>
              <a:blipFill>
                <a:blip r:embed="rId16"/>
                <a:stretch>
                  <a:fillRect l="-20690" r="-6897"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val 23"/>
              <p:cNvSpPr/>
              <p:nvPr/>
            </p:nvSpPr>
            <p:spPr>
              <a:xfrm>
                <a:off x="3080291" y="2390497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4" name="Oval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291" y="2390497"/>
                <a:ext cx="355601" cy="355600"/>
              </a:xfrm>
              <a:prstGeom prst="ellipse">
                <a:avLst/>
              </a:prstGeom>
              <a:blipFill>
                <a:blip r:embed="rId17"/>
                <a:stretch>
                  <a:fillRect l="-20690" r="-6897"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24"/>
          <p:cNvSpPr/>
          <p:nvPr/>
        </p:nvSpPr>
        <p:spPr>
          <a:xfrm>
            <a:off x="3682228" y="2630467"/>
            <a:ext cx="360000" cy="360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Multiply 27"/>
          <p:cNvSpPr/>
          <p:nvPr/>
        </p:nvSpPr>
        <p:spPr>
          <a:xfrm>
            <a:off x="3682228" y="2636431"/>
            <a:ext cx="360000" cy="360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/>
              <p:cNvSpPr/>
              <p:nvPr/>
            </p:nvSpPr>
            <p:spPr>
              <a:xfrm>
                <a:off x="3080291" y="3377271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sSub>
                            <m:sSub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nl-NL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9" name="Oval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291" y="3377271"/>
                <a:ext cx="355601" cy="355600"/>
              </a:xfrm>
              <a:prstGeom prst="ellipse">
                <a:avLst/>
              </a:prstGeom>
              <a:blipFill>
                <a:blip r:embed="rId18"/>
                <a:stretch>
                  <a:fillRect l="-41379" r="-275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151854" y="2913479"/>
                <a:ext cx="2082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⋮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854" y="2913479"/>
                <a:ext cx="208274" cy="30008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870775" y="2651472"/>
                <a:ext cx="33310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…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775" y="2651472"/>
                <a:ext cx="333103" cy="30008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val 30"/>
              <p:cNvSpPr/>
              <p:nvPr/>
            </p:nvSpPr>
            <p:spPr>
              <a:xfrm>
                <a:off x="5430046" y="1887695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1" name="Oval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046" y="1887695"/>
                <a:ext cx="355601" cy="355600"/>
              </a:xfrm>
              <a:prstGeom prst="ellipse">
                <a:avLst/>
              </a:prstGeom>
              <a:blipFill>
                <a:blip r:embed="rId21"/>
                <a:stretch>
                  <a:fillRect l="-20690" r="-6897"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val 31"/>
              <p:cNvSpPr/>
              <p:nvPr/>
            </p:nvSpPr>
            <p:spPr>
              <a:xfrm>
                <a:off x="5430046" y="2385709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2" name="Oval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046" y="2385709"/>
                <a:ext cx="355601" cy="355600"/>
              </a:xfrm>
              <a:prstGeom prst="ellipse">
                <a:avLst/>
              </a:prstGeom>
              <a:blipFill>
                <a:blip r:embed="rId22"/>
                <a:stretch>
                  <a:fillRect l="-20690" r="-68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val 33"/>
              <p:cNvSpPr/>
              <p:nvPr/>
            </p:nvSpPr>
            <p:spPr>
              <a:xfrm>
                <a:off x="5430046" y="3372483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sSub>
                            <m:sSub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nl-NL" b="0" i="1" smtClean="0"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</m:sSub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4" name="Oval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046" y="3372483"/>
                <a:ext cx="355601" cy="355600"/>
              </a:xfrm>
              <a:prstGeom prst="ellipse">
                <a:avLst/>
              </a:prstGeom>
              <a:blipFill>
                <a:blip r:embed="rId23"/>
                <a:stretch>
                  <a:fillRect l="-41379" r="-275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501609" y="2908691"/>
                <a:ext cx="2082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⋮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609" y="2908691"/>
                <a:ext cx="208274" cy="30008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02843585-437B-6542-BEEE-AEA92DA33546}"/>
                  </a:ext>
                </a:extLst>
              </p:cNvPr>
              <p:cNvSpPr txBox="1"/>
              <p:nvPr/>
            </p:nvSpPr>
            <p:spPr>
              <a:xfrm>
                <a:off x="667512" y="1067805"/>
                <a:ext cx="74707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950" dirty="0"/>
                  <a:t>During training, set each activation to zero with probability </a:t>
                </a:r>
                <a14:m>
                  <m:oMath xmlns:m="http://schemas.openxmlformats.org/officeDocument/2006/math">
                    <m:r>
                      <a:rPr lang="fr-FR" sz="195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IE" sz="195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2843585-437B-6542-BEEE-AEA92DA33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512" y="1067805"/>
                <a:ext cx="7470775" cy="400110"/>
              </a:xfrm>
              <a:prstGeom prst="rect">
                <a:avLst/>
              </a:prstGeom>
              <a:blipFill>
                <a:blip r:embed="rId24"/>
                <a:stretch>
                  <a:fillRect l="-679" t="-9375" b="-1875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980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Dropout</a:t>
            </a:r>
            <a:endParaRPr lang="en-GB" sz="1400" b="0" dirty="0">
              <a:latin typeface="+mn-lt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Neural Networks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pPr/>
              <a:t>59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1787885" y="2209760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885" y="2209760"/>
                <a:ext cx="355601" cy="355600"/>
              </a:xfrm>
              <a:prstGeom prst="ellipse">
                <a:avLst/>
              </a:prstGeom>
              <a:blipFill>
                <a:blip r:embed="rId3"/>
                <a:stretch>
                  <a:fillRect l="-13793"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1784836" y="2699364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836" y="2699364"/>
                <a:ext cx="355601" cy="355600"/>
              </a:xfrm>
              <a:prstGeom prst="ellipse">
                <a:avLst/>
              </a:prstGeom>
              <a:blipFill>
                <a:blip r:embed="rId4"/>
                <a:stretch>
                  <a:fillRect l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1784835" y="3555865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835" y="3555865"/>
                <a:ext cx="355601" cy="355600"/>
              </a:xfrm>
              <a:prstGeom prst="ellipse">
                <a:avLst/>
              </a:prstGeom>
              <a:blipFill>
                <a:blip r:embed="rId5"/>
                <a:stretch>
                  <a:fillRect l="-17241"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1858499" y="3186470"/>
                <a:ext cx="2082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⋮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8499" y="3186470"/>
                <a:ext cx="208274" cy="3000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Oval 61"/>
              <p:cNvSpPr/>
              <p:nvPr/>
            </p:nvSpPr>
            <p:spPr>
              <a:xfrm>
                <a:off x="1787886" y="1714683"/>
                <a:ext cx="355601" cy="355600"/>
              </a:xfrm>
              <a:prstGeom prst="ellipse">
                <a:avLst/>
              </a:prstGeom>
              <a:solidFill>
                <a:srgbClr val="9EE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  <m:r>
                        <a:rPr lang="nl-NL" i="1" smtClean="0"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2" name="Oval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886" y="1714683"/>
                <a:ext cx="355601" cy="355600"/>
              </a:xfrm>
              <a:prstGeom prst="ellipse">
                <a:avLst/>
              </a:prstGeom>
              <a:blipFill>
                <a:blip r:embed="rId7"/>
                <a:stretch>
                  <a:fillRect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Oval 135"/>
              <p:cNvSpPr/>
              <p:nvPr/>
            </p:nvSpPr>
            <p:spPr>
              <a:xfrm>
                <a:off x="6722451" y="2030109"/>
                <a:ext cx="355601" cy="355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acc>
                        <m:accPr>
                          <m:chr m:val="̂"/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36" name="Oval 1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451" y="2030109"/>
                <a:ext cx="355601" cy="355600"/>
              </a:xfrm>
              <a:prstGeom prst="ellipse">
                <a:avLst/>
              </a:prstGeom>
              <a:blipFill>
                <a:blip r:embed="rId8"/>
                <a:stretch>
                  <a:fillRect l="-17241" r="-10345"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Oval 140"/>
              <p:cNvSpPr/>
              <p:nvPr/>
            </p:nvSpPr>
            <p:spPr>
              <a:xfrm>
                <a:off x="4293208" y="1892483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41" name="Oval 1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3208" y="1892483"/>
                <a:ext cx="355601" cy="355600"/>
              </a:xfrm>
              <a:prstGeom prst="ellipse">
                <a:avLst/>
              </a:prstGeom>
              <a:blipFill>
                <a:blip r:embed="rId9"/>
                <a:stretch>
                  <a:fillRect l="-17241" r="-10345"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Oval 141"/>
              <p:cNvSpPr/>
              <p:nvPr/>
            </p:nvSpPr>
            <p:spPr>
              <a:xfrm>
                <a:off x="4293208" y="2390497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42" name="Oval 1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3208" y="2390497"/>
                <a:ext cx="355601" cy="355600"/>
              </a:xfrm>
              <a:prstGeom prst="ellipse">
                <a:avLst/>
              </a:prstGeom>
              <a:blipFill>
                <a:blip r:embed="rId10"/>
                <a:stretch>
                  <a:fillRect l="-20690" r="-10345"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/>
          <p:cNvSpPr/>
          <p:nvPr/>
        </p:nvSpPr>
        <p:spPr>
          <a:xfrm>
            <a:off x="2469533" y="2632989"/>
            <a:ext cx="360000" cy="360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Multiply 16"/>
          <p:cNvSpPr/>
          <p:nvPr/>
        </p:nvSpPr>
        <p:spPr>
          <a:xfrm>
            <a:off x="2469533" y="2638953"/>
            <a:ext cx="360000" cy="360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ounded Rectangle 45"/>
          <p:cNvSpPr/>
          <p:nvPr/>
        </p:nvSpPr>
        <p:spPr>
          <a:xfrm>
            <a:off x="6111967" y="2636619"/>
            <a:ext cx="360000" cy="360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Multiply 46"/>
          <p:cNvSpPr/>
          <p:nvPr/>
        </p:nvSpPr>
        <p:spPr>
          <a:xfrm>
            <a:off x="6111967" y="2642583"/>
            <a:ext cx="360000" cy="360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4293208" y="3377271"/>
                <a:ext cx="355601" cy="355600"/>
              </a:xfrm>
              <a:prstGeom prst="ellipse">
                <a:avLst/>
              </a:prstGeom>
              <a:solidFill>
                <a:schemeClr val="accent3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sSub>
                            <m:sSub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nl-NL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3208" y="3377271"/>
                <a:ext cx="355601" cy="355600"/>
              </a:xfrm>
              <a:prstGeom prst="ellipse">
                <a:avLst/>
              </a:prstGeom>
              <a:blipFill>
                <a:blip r:embed="rId11"/>
                <a:stretch>
                  <a:fillRect l="-41379" r="-275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364771" y="2913479"/>
                <a:ext cx="2082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⋮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771" y="2913479"/>
                <a:ext cx="208274" cy="3000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val 25"/>
              <p:cNvSpPr/>
              <p:nvPr/>
            </p:nvSpPr>
            <p:spPr>
              <a:xfrm>
                <a:off x="6715118" y="2521198"/>
                <a:ext cx="355601" cy="355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acc>
                        <m:accPr>
                          <m:chr m:val="̂"/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6" name="Oval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118" y="2521198"/>
                <a:ext cx="355601" cy="355600"/>
              </a:xfrm>
              <a:prstGeom prst="ellipse">
                <a:avLst/>
              </a:prstGeom>
              <a:blipFill>
                <a:blip r:embed="rId13"/>
                <a:stretch>
                  <a:fillRect l="-20690" r="-6897"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val 26"/>
              <p:cNvSpPr/>
              <p:nvPr/>
            </p:nvSpPr>
            <p:spPr>
              <a:xfrm>
                <a:off x="6722451" y="3300191"/>
                <a:ext cx="355601" cy="355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acc>
                        <m:accPr>
                          <m:chr m:val="̂"/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nl-NL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sub>
                          </m:sSub>
                        </m:e>
                      </m:acc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7" name="Oval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451" y="3300191"/>
                <a:ext cx="355601" cy="355600"/>
              </a:xfrm>
              <a:prstGeom prst="ellipse">
                <a:avLst/>
              </a:prstGeom>
              <a:blipFill>
                <a:blip r:embed="rId14"/>
                <a:stretch>
                  <a:fillRect l="-27586" r="-206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783083" y="2945490"/>
                <a:ext cx="2082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⋮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083" y="2945490"/>
                <a:ext cx="208274" cy="30008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/>
              <p:cNvSpPr/>
              <p:nvPr/>
            </p:nvSpPr>
            <p:spPr>
              <a:xfrm>
                <a:off x="3080291" y="1892483"/>
                <a:ext cx="355601" cy="355600"/>
              </a:xfrm>
              <a:prstGeom prst="ellipse">
                <a:avLst/>
              </a:prstGeom>
              <a:solidFill>
                <a:schemeClr val="accent3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3" name="Oval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291" y="1892483"/>
                <a:ext cx="355601" cy="355600"/>
              </a:xfrm>
              <a:prstGeom prst="ellipse">
                <a:avLst/>
              </a:prstGeom>
              <a:blipFill>
                <a:blip r:embed="rId16"/>
                <a:stretch>
                  <a:fillRect l="-20690" r="-6897"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val 23"/>
              <p:cNvSpPr/>
              <p:nvPr/>
            </p:nvSpPr>
            <p:spPr>
              <a:xfrm>
                <a:off x="3080291" y="2390497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4" name="Oval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291" y="2390497"/>
                <a:ext cx="355601" cy="355600"/>
              </a:xfrm>
              <a:prstGeom prst="ellipse">
                <a:avLst/>
              </a:prstGeom>
              <a:blipFill>
                <a:blip r:embed="rId17"/>
                <a:stretch>
                  <a:fillRect l="-20690" r="-6897"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24"/>
          <p:cNvSpPr/>
          <p:nvPr/>
        </p:nvSpPr>
        <p:spPr>
          <a:xfrm>
            <a:off x="3682228" y="2630467"/>
            <a:ext cx="360000" cy="360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Multiply 27"/>
          <p:cNvSpPr/>
          <p:nvPr/>
        </p:nvSpPr>
        <p:spPr>
          <a:xfrm>
            <a:off x="3682228" y="2636431"/>
            <a:ext cx="360000" cy="360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/>
              <p:cNvSpPr/>
              <p:nvPr/>
            </p:nvSpPr>
            <p:spPr>
              <a:xfrm>
                <a:off x="3080291" y="3377271"/>
                <a:ext cx="355601" cy="355600"/>
              </a:xfrm>
              <a:prstGeom prst="ellipse">
                <a:avLst/>
              </a:prstGeom>
              <a:solidFill>
                <a:schemeClr val="accent3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sSub>
                            <m:sSub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nl-NL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9" name="Oval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291" y="3377271"/>
                <a:ext cx="355601" cy="355600"/>
              </a:xfrm>
              <a:prstGeom prst="ellipse">
                <a:avLst/>
              </a:prstGeom>
              <a:blipFill>
                <a:blip r:embed="rId18"/>
                <a:stretch>
                  <a:fillRect l="-41379" r="-275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151854" y="2913479"/>
                <a:ext cx="2082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⋮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854" y="2913479"/>
                <a:ext cx="208274" cy="30008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870775" y="2651472"/>
                <a:ext cx="33310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…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775" y="2651472"/>
                <a:ext cx="333103" cy="30008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val 30"/>
              <p:cNvSpPr/>
              <p:nvPr/>
            </p:nvSpPr>
            <p:spPr>
              <a:xfrm>
                <a:off x="5430046" y="1887695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1" name="Oval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046" y="1887695"/>
                <a:ext cx="355601" cy="355600"/>
              </a:xfrm>
              <a:prstGeom prst="ellipse">
                <a:avLst/>
              </a:prstGeom>
              <a:blipFill>
                <a:blip r:embed="rId21"/>
                <a:stretch>
                  <a:fillRect l="-20690" r="-6897"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val 31"/>
              <p:cNvSpPr/>
              <p:nvPr/>
            </p:nvSpPr>
            <p:spPr>
              <a:xfrm>
                <a:off x="5430046" y="2385709"/>
                <a:ext cx="355601" cy="355600"/>
              </a:xfrm>
              <a:prstGeom prst="ellipse">
                <a:avLst/>
              </a:prstGeom>
              <a:solidFill>
                <a:schemeClr val="accent3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2" name="Oval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046" y="2385709"/>
                <a:ext cx="355601" cy="355600"/>
              </a:xfrm>
              <a:prstGeom prst="ellipse">
                <a:avLst/>
              </a:prstGeom>
              <a:blipFill>
                <a:blip r:embed="rId22"/>
                <a:stretch>
                  <a:fillRect l="-20690" r="-68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val 33"/>
              <p:cNvSpPr/>
              <p:nvPr/>
            </p:nvSpPr>
            <p:spPr>
              <a:xfrm>
                <a:off x="5430046" y="3372483"/>
                <a:ext cx="355601" cy="355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sSub>
                            <m:sSub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nl-NL" b="0" i="1" smtClean="0"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</m:sSub>
                        </m:sub>
                      </m:sSub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4" name="Oval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046" y="3372483"/>
                <a:ext cx="355601" cy="355600"/>
              </a:xfrm>
              <a:prstGeom prst="ellipse">
                <a:avLst/>
              </a:prstGeom>
              <a:blipFill>
                <a:blip r:embed="rId23"/>
                <a:stretch>
                  <a:fillRect l="-41379" r="-275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501609" y="2908691"/>
                <a:ext cx="2082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⋮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609" y="2908691"/>
                <a:ext cx="208274" cy="30008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792B7BCF-5009-7246-8D99-F4C1D0C23AE8}"/>
                  </a:ext>
                </a:extLst>
              </p:cNvPr>
              <p:cNvSpPr txBox="1"/>
              <p:nvPr/>
            </p:nvSpPr>
            <p:spPr>
              <a:xfrm>
                <a:off x="667512" y="1067805"/>
                <a:ext cx="74707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950" dirty="0"/>
                  <a:t>During training, set each activation to zero with probability </a:t>
                </a:r>
                <a14:m>
                  <m:oMath xmlns:m="http://schemas.openxmlformats.org/officeDocument/2006/math">
                    <m:r>
                      <a:rPr lang="fr-FR" sz="195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IE" sz="195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92B7BCF-5009-7246-8D99-F4C1D0C23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512" y="1067805"/>
                <a:ext cx="7470775" cy="400110"/>
              </a:xfrm>
              <a:prstGeom prst="rect">
                <a:avLst/>
              </a:prstGeom>
              <a:blipFill>
                <a:blip r:embed="rId24"/>
                <a:stretch>
                  <a:fillRect l="-679" t="-9375" b="-1875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072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Deep Impulse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8824" y="1665838"/>
            <a:ext cx="2084389" cy="277262"/>
          </a:xfrm>
        </p:spPr>
        <p:txBody>
          <a:bodyPr/>
          <a:lstStyle/>
          <a:p>
            <a:r>
              <a:rPr lang="en-US" dirty="0"/>
              <a:t>Data</a:t>
            </a:r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 Learning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3"/>
          </p:nvPr>
        </p:nvSpPr>
        <p:spPr>
          <a:xfrm>
            <a:off x="3490913" y="1665837"/>
            <a:ext cx="2084389" cy="273281"/>
          </a:xfrm>
        </p:spPr>
        <p:txBody>
          <a:bodyPr/>
          <a:lstStyle/>
          <a:p>
            <a:r>
              <a:rPr lang="en-US" dirty="0"/>
              <a:t>Hardware</a:t>
            </a:r>
            <a:endParaRPr lang="en-GB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idx="14"/>
          </p:nvPr>
        </p:nvSpPr>
        <p:spPr>
          <a:xfrm>
            <a:off x="6235414" y="1665837"/>
            <a:ext cx="2084389" cy="273282"/>
          </a:xfrm>
        </p:spPr>
        <p:txBody>
          <a:bodyPr/>
          <a:lstStyle/>
          <a:p>
            <a:r>
              <a:rPr lang="en-US" dirty="0"/>
              <a:t>Software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="" xmlns:a16="http://schemas.microsoft.com/office/drawing/2014/main" id="{6ECDD158-A732-3D40-BC7C-8F53B387575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r="8529"/>
          <a:stretch>
            <a:fillRect/>
          </a:stretch>
        </p:blipFill>
        <p:spPr>
          <a:xfrm>
            <a:off x="6235414" y="1939118"/>
            <a:ext cx="1575457" cy="1938996"/>
          </a:xfrm>
        </p:spPr>
      </p:pic>
      <p:pic>
        <p:nvPicPr>
          <p:cNvPr id="30" name="Picture Placeholder 29">
            <a:extLst>
              <a:ext uri="{FF2B5EF4-FFF2-40B4-BE49-F238E27FC236}">
                <a16:creationId xmlns="" xmlns:a16="http://schemas.microsoft.com/office/drawing/2014/main" id="{D294D233-9D51-0540-8BCD-7C935132C6E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t="-164908" r="10" b="21824"/>
          <a:stretch/>
        </p:blipFill>
        <p:spPr>
          <a:xfrm>
            <a:off x="755650" y="1943101"/>
            <a:ext cx="2086849" cy="2565289"/>
          </a:xfr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141B563B-2FC4-9F4D-B5BD-BE670FFDB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532" y="1977218"/>
            <a:ext cx="1231084" cy="111709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E5339E4A-75A4-1343-9D4D-4CA19FD538B9}"/>
              </a:ext>
            </a:extLst>
          </p:cNvPr>
          <p:cNvSpPr txBox="1"/>
          <p:nvPr/>
        </p:nvSpPr>
        <p:spPr>
          <a:xfrm>
            <a:off x="689689" y="891811"/>
            <a:ext cx="5207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950" dirty="0"/>
              <a:t>Why has deep learning got such traction?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2AF07A20-EA84-8945-A869-7DEC1145F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3269196"/>
            <a:ext cx="2088277" cy="608918"/>
          </a:xfrm>
          <a:prstGeom prst="rect">
            <a:avLst/>
          </a:prstGeo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r="10248"/>
          <a:stretch>
            <a:fillRect/>
          </a:stretch>
        </p:blipFill>
        <p:spPr>
          <a:xfrm>
            <a:off x="3487739" y="1939119"/>
            <a:ext cx="1661167" cy="2044484"/>
          </a:xfrm>
        </p:spPr>
      </p:pic>
    </p:spTree>
    <p:extLst>
      <p:ext uri="{BB962C8B-B14F-4D97-AF65-F5344CB8AC3E}">
        <p14:creationId xmlns:p14="http://schemas.microsoft.com/office/powerpoint/2010/main" val="383541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Dropout</a:t>
            </a:r>
            <a:endParaRPr lang="en-GB" sz="1400" b="0" dirty="0">
              <a:latin typeface="+mn-lt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Neural Networks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pPr/>
              <a:t>60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792B7BCF-5009-7246-8D99-F4C1D0C23AE8}"/>
                  </a:ext>
                </a:extLst>
              </p:cNvPr>
              <p:cNvSpPr txBox="1"/>
              <p:nvPr/>
            </p:nvSpPr>
            <p:spPr>
              <a:xfrm>
                <a:off x="667512" y="1067805"/>
                <a:ext cx="7470775" cy="309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950" dirty="0"/>
                  <a:t>During training, set each activation to zero with probability </a:t>
                </a:r>
                <a14:m>
                  <m:oMath xmlns:m="http://schemas.openxmlformats.org/officeDocument/2006/math">
                    <m:r>
                      <a:rPr lang="fr-FR" sz="195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IE" sz="1950" dirty="0"/>
              </a:p>
              <a:p>
                <a:r>
                  <a:rPr lang="en-IE" sz="1950" dirty="0"/>
                  <a:t>During test, multiply each activation by </a:t>
                </a:r>
                <a14:m>
                  <m:oMath xmlns:m="http://schemas.openxmlformats.org/officeDocument/2006/math">
                    <m:r>
                      <a:rPr lang="fr-FR" sz="195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IE" sz="1950" dirty="0"/>
                  <a:t> </a:t>
                </a:r>
              </a:p>
              <a:p>
                <a:pPr marL="685800" lvl="1" indent="-342900">
                  <a:buFont typeface="Wingdings" pitchFamily="2" charset="2"/>
                  <a:buChar char="ü"/>
                </a:pPr>
                <a:r>
                  <a:rPr lang="en-IE" sz="1950" dirty="0"/>
                  <a:t>maintain the </a:t>
                </a:r>
                <a:r>
                  <a:rPr lang="en-IE" sz="1950" dirty="0">
                    <a:solidFill>
                      <a:schemeClr val="accent1"/>
                    </a:solidFill>
                  </a:rPr>
                  <a:t>expected value </a:t>
                </a:r>
                <a:r>
                  <a:rPr lang="en-IE" sz="1950" dirty="0"/>
                  <a:t>of each activation</a:t>
                </a:r>
              </a:p>
              <a:p>
                <a:endParaRPr lang="en-IE" sz="1950" dirty="0"/>
              </a:p>
              <a:p>
                <a:r>
                  <a:rPr lang="en-IE" sz="1950" dirty="0"/>
                  <a:t>Dropout mimics </a:t>
                </a:r>
                <a:r>
                  <a:rPr lang="en-IE" sz="1950" dirty="0">
                    <a:solidFill>
                      <a:schemeClr val="accent1"/>
                    </a:solidFill>
                  </a:rPr>
                  <a:t>bagging</a:t>
                </a:r>
              </a:p>
              <a:p>
                <a:pPr marL="685800" lvl="1" indent="-342900">
                  <a:buFont typeface="Wingdings" pitchFamily="2" charset="2"/>
                  <a:buChar char="ü"/>
                </a:pPr>
                <a:r>
                  <a:rPr lang="en-IE" sz="1950" dirty="0"/>
                  <a:t>an exponentially number of networks are trained</a:t>
                </a:r>
              </a:p>
              <a:p>
                <a:endParaRPr lang="en-IE" sz="1950" dirty="0"/>
              </a:p>
              <a:p>
                <a:r>
                  <a:rPr lang="en-IE" sz="1950" i="1" dirty="0"/>
                  <a:t>Intuition</a:t>
                </a:r>
                <a:r>
                  <a:rPr lang="en-IE" sz="1950" dirty="0"/>
                  <a:t>: The network cannot rely on any </a:t>
                </a:r>
                <a:r>
                  <a:rPr lang="en-IE" sz="1950" dirty="0">
                    <a:solidFill>
                      <a:schemeClr val="accent1"/>
                    </a:solidFill>
                  </a:rPr>
                  <a:t>one set of neurons </a:t>
                </a:r>
              </a:p>
              <a:p>
                <a:endParaRPr lang="en-IE" sz="1950" dirty="0"/>
              </a:p>
              <a:p>
                <a:r>
                  <a:rPr lang="en-IE" sz="1950" i="1" dirty="0"/>
                  <a:t>Practical tip</a:t>
                </a:r>
                <a:r>
                  <a:rPr lang="en-IE" sz="1950" dirty="0"/>
                  <a:t>: A dropout of </a:t>
                </a:r>
                <a14:m>
                  <m:oMath xmlns:m="http://schemas.openxmlformats.org/officeDocument/2006/math">
                    <m:r>
                      <a:rPr lang="fr-FR" sz="195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fr-FR" sz="1950" b="0" i="1" smtClean="0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r>
                  <a:rPr lang="en-IE" sz="1950" dirty="0"/>
                  <a:t> is typical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92B7BCF-5009-7246-8D99-F4C1D0C23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512" y="1067805"/>
                <a:ext cx="7470775" cy="3093154"/>
              </a:xfrm>
              <a:prstGeom prst="rect">
                <a:avLst/>
              </a:prstGeom>
              <a:blipFill>
                <a:blip r:embed="rId3"/>
                <a:stretch>
                  <a:fillRect l="-679" t="-1230" b="-204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00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Another way to avoid overfitting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 Learning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61</a:t>
            </a:fld>
            <a:endParaRPr lang="en-GB"/>
          </a:p>
        </p:txBody>
      </p:sp>
      <p:grpSp>
        <p:nvGrpSpPr>
          <p:cNvPr id="15" name="Group 14"/>
          <p:cNvGrpSpPr/>
          <p:nvPr/>
        </p:nvGrpSpPr>
        <p:grpSpPr>
          <a:xfrm>
            <a:off x="2681057" y="1794139"/>
            <a:ext cx="3908885" cy="1947463"/>
            <a:chOff x="1305289" y="1870681"/>
            <a:chExt cx="3908885" cy="1947463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1305289" y="1870681"/>
              <a:ext cx="0" cy="194746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1305289" y="3818144"/>
              <a:ext cx="390888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Multiply 15"/>
          <p:cNvSpPr/>
          <p:nvPr/>
        </p:nvSpPr>
        <p:spPr>
          <a:xfrm>
            <a:off x="2625216" y="2028231"/>
            <a:ext cx="111682" cy="118663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Multiply 16"/>
          <p:cNvSpPr/>
          <p:nvPr/>
        </p:nvSpPr>
        <p:spPr>
          <a:xfrm>
            <a:off x="2625216" y="2121966"/>
            <a:ext cx="111682" cy="118663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Multiply 17"/>
          <p:cNvSpPr/>
          <p:nvPr/>
        </p:nvSpPr>
        <p:spPr>
          <a:xfrm>
            <a:off x="2985856" y="2841416"/>
            <a:ext cx="111682" cy="118663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Multiply 18"/>
          <p:cNvSpPr/>
          <p:nvPr/>
        </p:nvSpPr>
        <p:spPr>
          <a:xfrm>
            <a:off x="2985856" y="2935151"/>
            <a:ext cx="111682" cy="118663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 34"/>
          <p:cNvSpPr/>
          <p:nvPr/>
        </p:nvSpPr>
        <p:spPr>
          <a:xfrm>
            <a:off x="2687359" y="2184788"/>
            <a:ext cx="3804183" cy="1538346"/>
          </a:xfrm>
          <a:custGeom>
            <a:avLst/>
            <a:gdLst>
              <a:gd name="connsiteX0" fmla="*/ 0 w 3804183"/>
              <a:gd name="connsiteY0" fmla="*/ 0 h 1538346"/>
              <a:gd name="connsiteX1" fmla="*/ 984201 w 3804183"/>
              <a:gd name="connsiteY1" fmla="*/ 1312268 h 1538346"/>
              <a:gd name="connsiteX2" fmla="*/ 3804183 w 3804183"/>
              <a:gd name="connsiteY2" fmla="*/ 1535633 h 1538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04183" h="1538346">
                <a:moveTo>
                  <a:pt x="0" y="0"/>
                </a:moveTo>
                <a:cubicBezTo>
                  <a:pt x="175085" y="528164"/>
                  <a:pt x="350171" y="1056329"/>
                  <a:pt x="984201" y="1312268"/>
                </a:cubicBezTo>
                <a:cubicBezTo>
                  <a:pt x="1618232" y="1568207"/>
                  <a:pt x="3323716" y="1539123"/>
                  <a:pt x="3804183" y="1535633"/>
                </a:cubicBezTo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reeform 38"/>
          <p:cNvSpPr/>
          <p:nvPr/>
        </p:nvSpPr>
        <p:spPr>
          <a:xfrm>
            <a:off x="2687359" y="2080085"/>
            <a:ext cx="3825123" cy="1403495"/>
          </a:xfrm>
          <a:custGeom>
            <a:avLst/>
            <a:gdLst>
              <a:gd name="connsiteX0" fmla="*/ 0 w 3825123"/>
              <a:gd name="connsiteY0" fmla="*/ 0 h 1403495"/>
              <a:gd name="connsiteX1" fmla="*/ 1074943 w 3825123"/>
              <a:gd name="connsiteY1" fmla="*/ 1375091 h 1403495"/>
              <a:gd name="connsiteX2" fmla="*/ 3825123 w 3825123"/>
              <a:gd name="connsiteY2" fmla="*/ 963262 h 140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25123" h="1403495">
                <a:moveTo>
                  <a:pt x="0" y="0"/>
                </a:moveTo>
                <a:cubicBezTo>
                  <a:pt x="218711" y="607273"/>
                  <a:pt x="437423" y="1214547"/>
                  <a:pt x="1074943" y="1375091"/>
                </a:cubicBezTo>
                <a:cubicBezTo>
                  <a:pt x="1712463" y="1535635"/>
                  <a:pt x="3825123" y="963262"/>
                  <a:pt x="3825123" y="963262"/>
                </a:cubicBezTo>
              </a:path>
            </a:pathLst>
          </a:cu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Multiply 39"/>
          <p:cNvSpPr/>
          <p:nvPr/>
        </p:nvSpPr>
        <p:spPr>
          <a:xfrm>
            <a:off x="3396035" y="3253244"/>
            <a:ext cx="111682" cy="118663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Multiply 40"/>
          <p:cNvSpPr/>
          <p:nvPr/>
        </p:nvSpPr>
        <p:spPr>
          <a:xfrm>
            <a:off x="3396035" y="3346979"/>
            <a:ext cx="111682" cy="118663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Multiply 41"/>
          <p:cNvSpPr/>
          <p:nvPr/>
        </p:nvSpPr>
        <p:spPr>
          <a:xfrm>
            <a:off x="3892112" y="3420268"/>
            <a:ext cx="111682" cy="118663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Multiply 42"/>
          <p:cNvSpPr/>
          <p:nvPr/>
        </p:nvSpPr>
        <p:spPr>
          <a:xfrm>
            <a:off x="3892112" y="3514003"/>
            <a:ext cx="111682" cy="118663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Multiply 43"/>
          <p:cNvSpPr/>
          <p:nvPr/>
        </p:nvSpPr>
        <p:spPr>
          <a:xfrm>
            <a:off x="4491609" y="3393335"/>
            <a:ext cx="111682" cy="118663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Multiply 44"/>
          <p:cNvSpPr/>
          <p:nvPr/>
        </p:nvSpPr>
        <p:spPr>
          <a:xfrm>
            <a:off x="4491609" y="3591770"/>
            <a:ext cx="111682" cy="118663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Multiply 45"/>
          <p:cNvSpPr/>
          <p:nvPr/>
        </p:nvSpPr>
        <p:spPr>
          <a:xfrm>
            <a:off x="5091106" y="3299600"/>
            <a:ext cx="111682" cy="118663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Multiply 46"/>
          <p:cNvSpPr/>
          <p:nvPr/>
        </p:nvSpPr>
        <p:spPr>
          <a:xfrm>
            <a:off x="5091106" y="3637636"/>
            <a:ext cx="111682" cy="118663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Multiply 47"/>
          <p:cNvSpPr/>
          <p:nvPr/>
        </p:nvSpPr>
        <p:spPr>
          <a:xfrm>
            <a:off x="5634762" y="3176957"/>
            <a:ext cx="111682" cy="118663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Multiply 48"/>
          <p:cNvSpPr/>
          <p:nvPr/>
        </p:nvSpPr>
        <p:spPr>
          <a:xfrm>
            <a:off x="5634762" y="3654599"/>
            <a:ext cx="111682" cy="118663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Multiply 49"/>
          <p:cNvSpPr/>
          <p:nvPr/>
        </p:nvSpPr>
        <p:spPr>
          <a:xfrm>
            <a:off x="6251404" y="3051809"/>
            <a:ext cx="111682" cy="118663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Multiply 50"/>
          <p:cNvSpPr/>
          <p:nvPr/>
        </p:nvSpPr>
        <p:spPr>
          <a:xfrm>
            <a:off x="6251404" y="3655094"/>
            <a:ext cx="111682" cy="118663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Multiply 51"/>
          <p:cNvSpPr/>
          <p:nvPr/>
        </p:nvSpPr>
        <p:spPr>
          <a:xfrm>
            <a:off x="5593672" y="1811585"/>
            <a:ext cx="111682" cy="118663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Multiply 52"/>
          <p:cNvSpPr/>
          <p:nvPr/>
        </p:nvSpPr>
        <p:spPr>
          <a:xfrm>
            <a:off x="5593672" y="1996060"/>
            <a:ext cx="111682" cy="118663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Box 53"/>
          <p:cNvSpPr txBox="1"/>
          <p:nvPr/>
        </p:nvSpPr>
        <p:spPr>
          <a:xfrm>
            <a:off x="5754212" y="1705562"/>
            <a:ext cx="10023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Validation</a:t>
            </a:r>
          </a:p>
          <a:p>
            <a:r>
              <a:rPr lang="en-GB" dirty="0" smtClean="0"/>
              <a:t>Training</a:t>
            </a:r>
            <a:endParaRPr lang="en-GB" dirty="0"/>
          </a:p>
        </p:txBody>
      </p:sp>
      <p:cxnSp>
        <p:nvCxnSpPr>
          <p:cNvPr id="56" name="Straight Connector 55"/>
          <p:cNvCxnSpPr/>
          <p:nvPr/>
        </p:nvCxnSpPr>
        <p:spPr>
          <a:xfrm>
            <a:off x="5479415" y="1870916"/>
            <a:ext cx="324000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478499" y="2055391"/>
            <a:ext cx="32400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758825" y="890921"/>
            <a:ext cx="6560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/>
              <a:t>If we train this model all the way, how would it fare in the test data?</a:t>
            </a:r>
            <a:endParaRPr lang="en-GB" sz="1800" dirty="0"/>
          </a:p>
        </p:txBody>
      </p:sp>
      <p:sp>
        <p:nvSpPr>
          <p:cNvPr id="60" name="Rectangle 59"/>
          <p:cNvSpPr/>
          <p:nvPr/>
        </p:nvSpPr>
        <p:spPr>
          <a:xfrm>
            <a:off x="1484967" y="2612930"/>
            <a:ext cx="114024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Empirical loss</a:t>
            </a:r>
            <a:endParaRPr lang="en-GB" dirty="0"/>
          </a:p>
        </p:txBody>
      </p:sp>
      <p:sp>
        <p:nvSpPr>
          <p:cNvPr id="61" name="Rectangle 60"/>
          <p:cNvSpPr/>
          <p:nvPr/>
        </p:nvSpPr>
        <p:spPr>
          <a:xfrm>
            <a:off x="4011361" y="3823749"/>
            <a:ext cx="8576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Iterations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495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Another way to avoid overfitting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 Learning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62</a:t>
            </a:fld>
            <a:endParaRPr lang="en-GB"/>
          </a:p>
        </p:txBody>
      </p:sp>
      <p:grpSp>
        <p:nvGrpSpPr>
          <p:cNvPr id="15" name="Group 14"/>
          <p:cNvGrpSpPr/>
          <p:nvPr/>
        </p:nvGrpSpPr>
        <p:grpSpPr>
          <a:xfrm>
            <a:off x="2681057" y="1794139"/>
            <a:ext cx="3908885" cy="1947463"/>
            <a:chOff x="1305289" y="1870681"/>
            <a:chExt cx="3908885" cy="1947463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1305289" y="1870681"/>
              <a:ext cx="0" cy="194746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1305289" y="3818144"/>
              <a:ext cx="390888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Multiply 15"/>
          <p:cNvSpPr/>
          <p:nvPr/>
        </p:nvSpPr>
        <p:spPr>
          <a:xfrm>
            <a:off x="2625216" y="2028231"/>
            <a:ext cx="111682" cy="118663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Multiply 16"/>
          <p:cNvSpPr/>
          <p:nvPr/>
        </p:nvSpPr>
        <p:spPr>
          <a:xfrm>
            <a:off x="2625216" y="2121966"/>
            <a:ext cx="111682" cy="118663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Multiply 17"/>
          <p:cNvSpPr/>
          <p:nvPr/>
        </p:nvSpPr>
        <p:spPr>
          <a:xfrm>
            <a:off x="2985856" y="2841416"/>
            <a:ext cx="111682" cy="118663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Multiply 18"/>
          <p:cNvSpPr/>
          <p:nvPr/>
        </p:nvSpPr>
        <p:spPr>
          <a:xfrm>
            <a:off x="2985856" y="2935151"/>
            <a:ext cx="111682" cy="118663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 34"/>
          <p:cNvSpPr/>
          <p:nvPr/>
        </p:nvSpPr>
        <p:spPr>
          <a:xfrm>
            <a:off x="2687359" y="2184788"/>
            <a:ext cx="3804183" cy="1538346"/>
          </a:xfrm>
          <a:custGeom>
            <a:avLst/>
            <a:gdLst>
              <a:gd name="connsiteX0" fmla="*/ 0 w 3804183"/>
              <a:gd name="connsiteY0" fmla="*/ 0 h 1538346"/>
              <a:gd name="connsiteX1" fmla="*/ 984201 w 3804183"/>
              <a:gd name="connsiteY1" fmla="*/ 1312268 h 1538346"/>
              <a:gd name="connsiteX2" fmla="*/ 3804183 w 3804183"/>
              <a:gd name="connsiteY2" fmla="*/ 1535633 h 1538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04183" h="1538346">
                <a:moveTo>
                  <a:pt x="0" y="0"/>
                </a:moveTo>
                <a:cubicBezTo>
                  <a:pt x="175085" y="528164"/>
                  <a:pt x="350171" y="1056329"/>
                  <a:pt x="984201" y="1312268"/>
                </a:cubicBezTo>
                <a:cubicBezTo>
                  <a:pt x="1618232" y="1568207"/>
                  <a:pt x="3323716" y="1539123"/>
                  <a:pt x="3804183" y="1535633"/>
                </a:cubicBezTo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reeform 38"/>
          <p:cNvSpPr/>
          <p:nvPr/>
        </p:nvSpPr>
        <p:spPr>
          <a:xfrm>
            <a:off x="2687359" y="2080085"/>
            <a:ext cx="3825123" cy="1403495"/>
          </a:xfrm>
          <a:custGeom>
            <a:avLst/>
            <a:gdLst>
              <a:gd name="connsiteX0" fmla="*/ 0 w 3825123"/>
              <a:gd name="connsiteY0" fmla="*/ 0 h 1403495"/>
              <a:gd name="connsiteX1" fmla="*/ 1074943 w 3825123"/>
              <a:gd name="connsiteY1" fmla="*/ 1375091 h 1403495"/>
              <a:gd name="connsiteX2" fmla="*/ 3825123 w 3825123"/>
              <a:gd name="connsiteY2" fmla="*/ 963262 h 140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25123" h="1403495">
                <a:moveTo>
                  <a:pt x="0" y="0"/>
                </a:moveTo>
                <a:cubicBezTo>
                  <a:pt x="218711" y="607273"/>
                  <a:pt x="437423" y="1214547"/>
                  <a:pt x="1074943" y="1375091"/>
                </a:cubicBezTo>
                <a:cubicBezTo>
                  <a:pt x="1712463" y="1535635"/>
                  <a:pt x="3825123" y="963262"/>
                  <a:pt x="3825123" y="963262"/>
                </a:cubicBezTo>
              </a:path>
            </a:pathLst>
          </a:cu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Multiply 39"/>
          <p:cNvSpPr/>
          <p:nvPr/>
        </p:nvSpPr>
        <p:spPr>
          <a:xfrm>
            <a:off x="3396035" y="3253244"/>
            <a:ext cx="111682" cy="118663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Multiply 40"/>
          <p:cNvSpPr/>
          <p:nvPr/>
        </p:nvSpPr>
        <p:spPr>
          <a:xfrm>
            <a:off x="3396035" y="3346979"/>
            <a:ext cx="111682" cy="118663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Multiply 41"/>
          <p:cNvSpPr/>
          <p:nvPr/>
        </p:nvSpPr>
        <p:spPr>
          <a:xfrm>
            <a:off x="3892112" y="3420268"/>
            <a:ext cx="111682" cy="118663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Multiply 42"/>
          <p:cNvSpPr/>
          <p:nvPr/>
        </p:nvSpPr>
        <p:spPr>
          <a:xfrm>
            <a:off x="3892112" y="3514003"/>
            <a:ext cx="111682" cy="118663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Multiply 43"/>
          <p:cNvSpPr/>
          <p:nvPr/>
        </p:nvSpPr>
        <p:spPr>
          <a:xfrm>
            <a:off x="4491609" y="3393335"/>
            <a:ext cx="111682" cy="118663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Multiply 44"/>
          <p:cNvSpPr/>
          <p:nvPr/>
        </p:nvSpPr>
        <p:spPr>
          <a:xfrm>
            <a:off x="4491609" y="3591770"/>
            <a:ext cx="111682" cy="118663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Multiply 45"/>
          <p:cNvSpPr/>
          <p:nvPr/>
        </p:nvSpPr>
        <p:spPr>
          <a:xfrm>
            <a:off x="5091106" y="3299600"/>
            <a:ext cx="111682" cy="118663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Multiply 46"/>
          <p:cNvSpPr/>
          <p:nvPr/>
        </p:nvSpPr>
        <p:spPr>
          <a:xfrm>
            <a:off x="5091106" y="3637636"/>
            <a:ext cx="111682" cy="118663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Multiply 47"/>
          <p:cNvSpPr/>
          <p:nvPr/>
        </p:nvSpPr>
        <p:spPr>
          <a:xfrm>
            <a:off x="5634762" y="3176957"/>
            <a:ext cx="111682" cy="118663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Multiply 48"/>
          <p:cNvSpPr/>
          <p:nvPr/>
        </p:nvSpPr>
        <p:spPr>
          <a:xfrm>
            <a:off x="5634762" y="3654599"/>
            <a:ext cx="111682" cy="118663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Multiply 49"/>
          <p:cNvSpPr/>
          <p:nvPr/>
        </p:nvSpPr>
        <p:spPr>
          <a:xfrm>
            <a:off x="6251404" y="3051809"/>
            <a:ext cx="111682" cy="118663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Multiply 50"/>
          <p:cNvSpPr/>
          <p:nvPr/>
        </p:nvSpPr>
        <p:spPr>
          <a:xfrm>
            <a:off x="6251404" y="3655094"/>
            <a:ext cx="111682" cy="118663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Multiply 51"/>
          <p:cNvSpPr/>
          <p:nvPr/>
        </p:nvSpPr>
        <p:spPr>
          <a:xfrm>
            <a:off x="5593672" y="1811585"/>
            <a:ext cx="111682" cy="118663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Multiply 52"/>
          <p:cNvSpPr/>
          <p:nvPr/>
        </p:nvSpPr>
        <p:spPr>
          <a:xfrm>
            <a:off x="5593672" y="1996060"/>
            <a:ext cx="111682" cy="118663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Box 53"/>
          <p:cNvSpPr txBox="1"/>
          <p:nvPr/>
        </p:nvSpPr>
        <p:spPr>
          <a:xfrm>
            <a:off x="5754212" y="1705562"/>
            <a:ext cx="10023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Validation</a:t>
            </a:r>
          </a:p>
          <a:p>
            <a:r>
              <a:rPr lang="en-GB" dirty="0" smtClean="0"/>
              <a:t>Training</a:t>
            </a:r>
            <a:endParaRPr lang="en-GB" dirty="0"/>
          </a:p>
        </p:txBody>
      </p:sp>
      <p:cxnSp>
        <p:nvCxnSpPr>
          <p:cNvPr id="56" name="Straight Connector 55"/>
          <p:cNvCxnSpPr/>
          <p:nvPr/>
        </p:nvCxnSpPr>
        <p:spPr>
          <a:xfrm>
            <a:off x="5479415" y="1870916"/>
            <a:ext cx="324000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478499" y="2055391"/>
            <a:ext cx="32400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758825" y="906418"/>
            <a:ext cx="73985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 smtClean="0">
                <a:solidFill>
                  <a:schemeClr val="accent1"/>
                </a:solidFill>
              </a:rPr>
              <a:t>Early stopping</a:t>
            </a:r>
            <a:r>
              <a:rPr lang="en-GB" sz="1800" dirty="0" smtClean="0"/>
              <a:t>:</a:t>
            </a:r>
            <a:r>
              <a:rPr lang="en-GB" sz="1800" dirty="0" smtClean="0">
                <a:solidFill>
                  <a:schemeClr val="accent1"/>
                </a:solidFill>
              </a:rPr>
              <a:t> </a:t>
            </a:r>
            <a:r>
              <a:rPr lang="en-GB" sz="1800" dirty="0" smtClean="0"/>
              <a:t>Stop training when the loss in the validation and training sets start to diverge </a:t>
            </a:r>
            <a:endParaRPr lang="en-GB" sz="1800" dirty="0"/>
          </a:p>
        </p:txBody>
      </p:sp>
      <p:sp>
        <p:nvSpPr>
          <p:cNvPr id="60" name="Rectangle 59"/>
          <p:cNvSpPr/>
          <p:nvPr/>
        </p:nvSpPr>
        <p:spPr>
          <a:xfrm>
            <a:off x="1484967" y="2612930"/>
            <a:ext cx="114024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Empirical loss</a:t>
            </a:r>
            <a:endParaRPr lang="en-GB" dirty="0"/>
          </a:p>
        </p:txBody>
      </p:sp>
      <p:sp>
        <p:nvSpPr>
          <p:cNvPr id="61" name="Rectangle 60"/>
          <p:cNvSpPr/>
          <p:nvPr/>
        </p:nvSpPr>
        <p:spPr>
          <a:xfrm>
            <a:off x="4011361" y="3823749"/>
            <a:ext cx="8576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Iterations</a:t>
            </a: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3947952" y="1930248"/>
            <a:ext cx="0" cy="1778853"/>
          </a:xfrm>
          <a:prstGeom prst="line">
            <a:avLst/>
          </a:prstGeom>
          <a:ln w="2540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60316" y="2795144"/>
            <a:ext cx="13057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3"/>
                </a:solidFill>
              </a:rPr>
              <a:t>Stop training</a:t>
            </a:r>
            <a:endParaRPr lang="en-GB" dirty="0">
              <a:solidFill>
                <a:schemeClr val="accent3"/>
              </a:solidFill>
            </a:endParaRPr>
          </a:p>
        </p:txBody>
      </p:sp>
      <p:cxnSp>
        <p:nvCxnSpPr>
          <p:cNvPr id="13" name="Straight Arrow Connector 12"/>
          <p:cNvCxnSpPr>
            <a:endCxn id="42" idx="1"/>
          </p:cNvCxnSpPr>
          <p:nvPr/>
        </p:nvCxnSpPr>
        <p:spPr>
          <a:xfrm flipH="1">
            <a:off x="3976971" y="3111140"/>
            <a:ext cx="463193" cy="337628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75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PERCEPTRON</a:t>
            </a:r>
          </a:p>
        </p:txBody>
      </p:sp>
    </p:spTree>
    <p:extLst>
      <p:ext uri="{BB962C8B-B14F-4D97-AF65-F5344CB8AC3E}">
        <p14:creationId xmlns:p14="http://schemas.microsoft.com/office/powerpoint/2010/main" val="14349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Perceptron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Perceptron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pPr/>
              <a:t>8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758824" y="1703895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24" y="1703895"/>
                <a:ext cx="355601" cy="355600"/>
              </a:xfrm>
              <a:prstGeom prst="ellipse">
                <a:avLst/>
              </a:prstGeom>
              <a:blipFill rotWithShape="0">
                <a:blip r:embed="rId3"/>
                <a:stretch>
                  <a:fillRect l="-13559"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755775" y="2193499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75" y="2193499"/>
                <a:ext cx="355601" cy="355600"/>
              </a:xfrm>
              <a:prstGeom prst="ellipse">
                <a:avLst/>
              </a:prstGeom>
              <a:blipFill rotWithShape="0">
                <a:blip r:embed="rId4"/>
                <a:stretch>
                  <a:fillRect l="-15517"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755774" y="3050000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74" y="3050000"/>
                <a:ext cx="355601" cy="355600"/>
              </a:xfrm>
              <a:prstGeom prst="ellipse">
                <a:avLst/>
              </a:prstGeom>
              <a:blipFill rotWithShape="0">
                <a:blip r:embed="rId5"/>
                <a:stretch>
                  <a:fillRect l="-15517" t="-61017" b="-796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/>
              <p:cNvSpPr/>
              <p:nvPr/>
            </p:nvSpPr>
            <p:spPr>
              <a:xfrm>
                <a:off x="1969508" y="2364450"/>
                <a:ext cx="355601" cy="3556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nl-NL" b="0" i="1" smtClean="0">
                          <a:latin typeface="Cambria Math" charset="0"/>
                        </a:rPr>
                        <m:t>Σ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508" y="2364450"/>
                <a:ext cx="355601" cy="355600"/>
              </a:xfrm>
              <a:prstGeom prst="ellipse">
                <a:avLst/>
              </a:prstGeom>
              <a:blipFill rotWithShape="0">
                <a:blip r:embed="rId6"/>
                <a:stretch>
                  <a:fillRect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>
            <a:stCxn id="6" idx="5"/>
            <a:endCxn id="10" idx="1"/>
          </p:cNvCxnSpPr>
          <p:nvPr/>
        </p:nvCxnSpPr>
        <p:spPr>
          <a:xfrm>
            <a:off x="1062348" y="2007419"/>
            <a:ext cx="959237" cy="409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6"/>
            <a:endCxn id="10" idx="2"/>
          </p:cNvCxnSpPr>
          <p:nvPr/>
        </p:nvCxnSpPr>
        <p:spPr>
          <a:xfrm>
            <a:off x="1111376" y="2371299"/>
            <a:ext cx="858132" cy="170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7"/>
            <a:endCxn id="10" idx="3"/>
          </p:cNvCxnSpPr>
          <p:nvPr/>
        </p:nvCxnSpPr>
        <p:spPr>
          <a:xfrm flipV="1">
            <a:off x="1059298" y="2667974"/>
            <a:ext cx="962287" cy="4341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val 23"/>
              <p:cNvSpPr/>
              <p:nvPr/>
            </p:nvSpPr>
            <p:spPr>
              <a:xfrm>
                <a:off x="2733941" y="2364450"/>
                <a:ext cx="355601" cy="355600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  <m:r>
                        <a:rPr lang="nl-NL" b="0" i="1" smtClean="0">
                          <a:latin typeface="Cambria Math" charset="0"/>
                        </a:rPr>
                        <m:t>𝑔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4" name="Oval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3941" y="2364450"/>
                <a:ext cx="355601" cy="355600"/>
              </a:xfrm>
              <a:prstGeom prst="ellipse">
                <a:avLst/>
              </a:prstGeom>
              <a:blipFill rotWithShape="0">
                <a:blip r:embed="rId7"/>
                <a:stretch>
                  <a:fillRect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val 25"/>
              <p:cNvSpPr/>
              <p:nvPr/>
            </p:nvSpPr>
            <p:spPr>
              <a:xfrm>
                <a:off x="3498374" y="2364450"/>
                <a:ext cx="355601" cy="355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acc>
                        <m:accPr>
                          <m:chr m:val="̂"/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𝑦</m:t>
                          </m:r>
                        </m:e>
                      </m:acc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6" name="Oval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374" y="2364450"/>
                <a:ext cx="355601" cy="355600"/>
              </a:xfrm>
              <a:prstGeom prst="ellipse">
                <a:avLst/>
              </a:prstGeom>
              <a:blipFill rotWithShape="0">
                <a:blip r:embed="rId8"/>
                <a:stretch>
                  <a:fillRect l="-10345"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/>
          <p:cNvCxnSpPr>
            <a:stCxn id="10" idx="6"/>
            <a:endCxn id="24" idx="2"/>
          </p:cNvCxnSpPr>
          <p:nvPr/>
        </p:nvCxnSpPr>
        <p:spPr>
          <a:xfrm>
            <a:off x="2325109" y="2542250"/>
            <a:ext cx="408832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4" idx="6"/>
            <a:endCxn id="26" idx="2"/>
          </p:cNvCxnSpPr>
          <p:nvPr/>
        </p:nvCxnSpPr>
        <p:spPr>
          <a:xfrm>
            <a:off x="3089542" y="2542250"/>
            <a:ext cx="408832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429357" y="1979547"/>
                <a:ext cx="23782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357" y="1979547"/>
                <a:ext cx="237821" cy="207749"/>
              </a:xfrm>
              <a:prstGeom prst="rect">
                <a:avLst/>
              </a:prstGeom>
              <a:blipFill rotWithShape="0">
                <a:blip r:embed="rId9"/>
                <a:stretch>
                  <a:fillRect l="-10256" r="-5128" b="-147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428916" y="2242818"/>
                <a:ext cx="24186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916" y="2242818"/>
                <a:ext cx="241861" cy="207749"/>
              </a:xfrm>
              <a:prstGeom prst="rect">
                <a:avLst/>
              </a:prstGeom>
              <a:blipFill rotWithShape="0">
                <a:blip r:embed="rId10"/>
                <a:stretch>
                  <a:fillRect l="-10000" r="-5000" b="-147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424837" y="2621414"/>
                <a:ext cx="246862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837" y="2621414"/>
                <a:ext cx="246862" cy="207749"/>
              </a:xfrm>
              <a:prstGeom prst="rect">
                <a:avLst/>
              </a:prstGeom>
              <a:blipFill rotWithShape="0">
                <a:blip r:embed="rId11"/>
                <a:stretch>
                  <a:fillRect l="-10000" b="-11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631670" y="3474914"/>
            <a:ext cx="5654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Input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864581" y="3474914"/>
            <a:ext cx="5654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Sum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459387" y="3479783"/>
            <a:ext cx="9047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Activation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28958" y="3474914"/>
            <a:ext cx="6944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Output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41336" y="3474914"/>
            <a:ext cx="7790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Weights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4762500" y="1059792"/>
                <a:ext cx="3552825" cy="1825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altLang="zh-CN" sz="1400" dirty="0">
                    <a:latin typeface="Cambria Math" charset="0"/>
                  </a:rPr>
                  <a:t>Approximate some function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l-NL" altLang="zh-CN" sz="1400" b="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fr-FR" altLang="zh-CN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nl-NL" altLang="zh-CN" sz="1400" b="0" i="1" smtClean="0">
                        <a:latin typeface="Cambria Math" charset="0"/>
                      </a:rPr>
                      <m:t>=</m:t>
                    </m:r>
                    <m:r>
                      <a:rPr lang="nl-NL" altLang="zh-CN" sz="1400" b="0" i="1" smtClean="0">
                        <a:latin typeface="Cambria Math" charset="0"/>
                      </a:rPr>
                      <m:t>𝑓</m:t>
                    </m:r>
                    <m:r>
                      <a:rPr lang="nl-NL" altLang="zh-CN" sz="1400" b="0" i="1" smtClean="0">
                        <a:latin typeface="Cambria Math" charset="0"/>
                      </a:rPr>
                      <m:t>(</m:t>
                    </m:r>
                    <m:r>
                      <a:rPr lang="nl-NL" altLang="zh-CN" sz="1400" b="1" i="1" smtClean="0">
                        <a:latin typeface="Cambria Math" charset="0"/>
                      </a:rPr>
                      <m:t>𝒙</m:t>
                    </m:r>
                    <m:r>
                      <a:rPr lang="nl-NL" altLang="zh-CN" sz="14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GB" altLang="zh-CN" sz="1400" dirty="0">
                  <a:latin typeface="Cambria Math" charset="0"/>
                </a:endParaRPr>
              </a:p>
              <a:p>
                <a:endParaRPr lang="en-GB" altLang="zh-CN" sz="1400" i="1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altLang="zh-CN" sz="140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nl-NL" altLang="zh-CN" sz="1400" b="0" i="1" smtClean="0">
                              <a:latin typeface="Cambria Math" charset="0"/>
                            </a:rPr>
                            <m:t>𝑦</m:t>
                          </m:r>
                        </m:e>
                      </m:acc>
                      <m:r>
                        <a:rPr lang="nl-NL" altLang="zh-CN" sz="1400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nl-NL" altLang="zh-CN" sz="1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nl-NL" altLang="zh-CN" sz="1400" b="0" i="1" smtClean="0">
                              <a:latin typeface="Cambria Math" charset="0"/>
                            </a:rPr>
                            <m:t>𝑓</m:t>
                          </m:r>
                        </m:e>
                        <m:sup>
                          <m:r>
                            <a:rPr lang="nl-NL" altLang="zh-CN" sz="1400" b="0" i="1" smtClean="0">
                              <a:latin typeface="Cambria Math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nl-NL" altLang="zh-CN" sz="1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nl-NL" altLang="zh-CN" sz="1400" b="1" i="1" smtClean="0">
                              <a:latin typeface="Cambria Math" charset="0"/>
                            </a:rPr>
                            <m:t>𝒙</m:t>
                          </m:r>
                          <m:r>
                            <a:rPr lang="nl-NL" altLang="zh-CN" sz="1400" b="0" i="1" smtClean="0">
                              <a:latin typeface="Cambria Math" charset="0"/>
                            </a:rPr>
                            <m:t>;</m:t>
                          </m:r>
                          <m:r>
                            <a:rPr lang="nl-NL" altLang="zh-CN" sz="1400" b="1" i="1" smtClean="0">
                              <a:latin typeface="Cambria Math" charset="0"/>
                            </a:rPr>
                            <m:t>𝑾</m:t>
                          </m:r>
                        </m:e>
                      </m:d>
                      <m:r>
                        <a:rPr lang="nl-NL" altLang="zh-CN" sz="1400" b="0" i="1" smtClean="0">
                          <a:latin typeface="Cambria Math" charset="0"/>
                        </a:rPr>
                        <m:t>=</m:t>
                      </m:r>
                      <m:r>
                        <a:rPr lang="nl-NL" altLang="zh-CN" sz="1400" i="1"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mr-IN" altLang="zh-CN" sz="1400" i="1">
                              <a:latin typeface="Cambria Math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nl-NL" altLang="zh-CN" sz="1400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nl-NL" altLang="zh-CN" sz="1400" i="1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nl-NL" altLang="zh-CN" sz="1400" i="1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nl-NL" altLang="zh-CN" sz="1400" i="1"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nl-NL" altLang="zh-CN" sz="1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altLang="zh-CN" sz="1400" b="0" i="1" smtClean="0"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nl-NL" altLang="zh-CN" sz="1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nl-NL" altLang="zh-CN" sz="1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altLang="zh-CN" sz="14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altLang="zh-CN" sz="1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en-GB" dirty="0"/>
              </a:p>
              <a:p>
                <a:pPr algn="ctr"/>
                <a:endParaRPr lang="en-GB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400" i="1"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nl-NL" sz="1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nl-NL" sz="1400" i="1"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nl-NL" sz="1400" i="1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mr-IN" sz="1400" i="1">
                              <a:latin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1400" i="1">
                                  <a:latin typeface="Cambria Math" charset="0"/>
                                </a:rPr>
                              </m:ctrlPr>
                            </m:eqArrPr>
                            <m:e>
                              <m:r>
                                <a:rPr lang="nl-NL" sz="1400" i="1">
                                  <a:latin typeface="Cambria Math" charset="0"/>
                                </a:rPr>
                                <m:t>1       </m:t>
                              </m:r>
                              <m:r>
                                <a:rPr lang="nl-NL" sz="1400" i="1">
                                  <a:latin typeface="Cambria Math" charset="0"/>
                                </a:rPr>
                                <m:t>𝑖𝑓</m:t>
                              </m:r>
                              <m:r>
                                <a:rPr lang="nl-NL" sz="1400" i="1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nl-NL" sz="1400" i="1">
                                  <a:latin typeface="Cambria Math" charset="0"/>
                                </a:rPr>
                                <m:t>𝑧</m:t>
                              </m:r>
                              <m:r>
                                <a:rPr lang="nl-NL" sz="1400" i="1">
                                  <a:latin typeface="Cambria Math" charset="0"/>
                                </a:rPr>
                                <m:t>&gt;0</m:t>
                              </m:r>
                            </m:e>
                            <m:e>
                              <m:r>
                                <a:rPr lang="nl-NL" sz="1400" i="1">
                                  <a:latin typeface="Cambria Math" charset="0"/>
                                </a:rPr>
                                <m:t>0       </m:t>
                              </m:r>
                              <m:r>
                                <a:rPr lang="nl-NL" sz="1400" i="1">
                                  <a:latin typeface="Cambria Math" charset="0"/>
                                </a:rPr>
                                <m:t>𝑖𝑓</m:t>
                              </m:r>
                              <m:r>
                                <a:rPr lang="nl-NL" sz="1400" i="1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nl-NL" sz="1400" i="1">
                                  <a:latin typeface="Cambria Math" charset="0"/>
                                </a:rPr>
                                <m:t>𝑧</m:t>
                              </m:r>
                              <m:r>
                                <a:rPr lang="nl-NL" sz="1400" i="1">
                                  <a:latin typeface="Cambria Math" charset="0"/>
                                </a:rPr>
                                <m:t>≤0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0" y="1059792"/>
                <a:ext cx="3552825" cy="1825564"/>
              </a:xfrm>
              <a:prstGeom prst="rect">
                <a:avLst/>
              </a:prstGeom>
              <a:blipFill>
                <a:blip r:embed="rId12"/>
                <a:stretch>
                  <a:fillRect t="-12414" b="-7931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29438" y="2680605"/>
                <a:ext cx="2082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⋮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438" y="2680605"/>
                <a:ext cx="208274" cy="30008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/>
          <p:nvPr/>
        </p:nvSpPr>
        <p:spPr>
          <a:xfrm>
            <a:off x="631669" y="4036422"/>
            <a:ext cx="75249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hlinkClick r:id="rId14"/>
              </a:rPr>
              <a:t>Rosenblatt, Frank. "The perceptron: a probabilistic model for information storage and organization in the brain." </a:t>
            </a:r>
            <a:r>
              <a:rPr lang="en-US" sz="1200" i="1" dirty="0">
                <a:solidFill>
                  <a:srgbClr val="222222"/>
                </a:solidFill>
                <a:hlinkClick r:id="rId14"/>
              </a:rPr>
              <a:t>Psychological review</a:t>
            </a:r>
            <a:r>
              <a:rPr lang="en-US" sz="1200" dirty="0">
                <a:solidFill>
                  <a:srgbClr val="222222"/>
                </a:solidFill>
                <a:hlinkClick r:id="rId14"/>
              </a:rPr>
              <a:t> 65.6 (1958): 386.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4527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Perceptron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Perceptron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pPr/>
              <a:t>9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758824" y="1703895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24" y="1703895"/>
                <a:ext cx="355601" cy="355600"/>
              </a:xfrm>
              <a:prstGeom prst="ellipse">
                <a:avLst/>
              </a:prstGeom>
              <a:blipFill rotWithShape="0">
                <a:blip r:embed="rId3"/>
                <a:stretch>
                  <a:fillRect l="-13559"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755775" y="2193499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75" y="2193499"/>
                <a:ext cx="355601" cy="355600"/>
              </a:xfrm>
              <a:prstGeom prst="ellipse">
                <a:avLst/>
              </a:prstGeom>
              <a:blipFill rotWithShape="0">
                <a:blip r:embed="rId4"/>
                <a:stretch>
                  <a:fillRect l="-15517"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755774" y="3050000"/>
                <a:ext cx="355601" cy="355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a:rPr lang="nl-NL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74" y="3050000"/>
                <a:ext cx="355601" cy="355600"/>
              </a:xfrm>
              <a:prstGeom prst="ellipse">
                <a:avLst/>
              </a:prstGeom>
              <a:blipFill rotWithShape="0">
                <a:blip r:embed="rId5"/>
                <a:stretch>
                  <a:fillRect l="-15517" t="-61017" b="-796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/>
              <p:cNvSpPr/>
              <p:nvPr/>
            </p:nvSpPr>
            <p:spPr>
              <a:xfrm>
                <a:off x="1969508" y="2364450"/>
                <a:ext cx="355601" cy="3556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nl-NL" b="0" i="1" smtClean="0">
                          <a:latin typeface="Cambria Math" charset="0"/>
                        </a:rPr>
                        <m:t>Σ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508" y="2364450"/>
                <a:ext cx="355601" cy="355600"/>
              </a:xfrm>
              <a:prstGeom prst="ellipse">
                <a:avLst/>
              </a:prstGeom>
              <a:blipFill rotWithShape="0">
                <a:blip r:embed="rId6"/>
                <a:stretch>
                  <a:fillRect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>
            <a:stCxn id="6" idx="5"/>
            <a:endCxn id="10" idx="1"/>
          </p:cNvCxnSpPr>
          <p:nvPr/>
        </p:nvCxnSpPr>
        <p:spPr>
          <a:xfrm>
            <a:off x="1062348" y="2007419"/>
            <a:ext cx="959237" cy="409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6"/>
            <a:endCxn id="10" idx="2"/>
          </p:cNvCxnSpPr>
          <p:nvPr/>
        </p:nvCxnSpPr>
        <p:spPr>
          <a:xfrm>
            <a:off x="1111376" y="2371299"/>
            <a:ext cx="858132" cy="170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7"/>
            <a:endCxn id="10" idx="3"/>
          </p:cNvCxnSpPr>
          <p:nvPr/>
        </p:nvCxnSpPr>
        <p:spPr>
          <a:xfrm flipV="1">
            <a:off x="1059298" y="2667974"/>
            <a:ext cx="962287" cy="4341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val 23"/>
              <p:cNvSpPr/>
              <p:nvPr/>
            </p:nvSpPr>
            <p:spPr>
              <a:xfrm>
                <a:off x="2733941" y="2364450"/>
                <a:ext cx="355601" cy="355600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  <m:r>
                        <a:rPr lang="nl-NL" b="0" i="1" smtClean="0">
                          <a:latin typeface="Cambria Math" charset="0"/>
                        </a:rPr>
                        <m:t>𝑔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4" name="Oval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3941" y="2364450"/>
                <a:ext cx="355601" cy="355600"/>
              </a:xfrm>
              <a:prstGeom prst="ellipse">
                <a:avLst/>
              </a:prstGeom>
              <a:blipFill rotWithShape="0">
                <a:blip r:embed="rId7"/>
                <a:stretch>
                  <a:fillRect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val 25"/>
              <p:cNvSpPr/>
              <p:nvPr/>
            </p:nvSpPr>
            <p:spPr>
              <a:xfrm>
                <a:off x="3498374" y="2364450"/>
                <a:ext cx="355601" cy="355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 </m:t>
                      </m:r>
                      <m:acc>
                        <m:accPr>
                          <m:chr m:val="̂"/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𝑦</m:t>
                          </m:r>
                        </m:e>
                      </m:acc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26" name="Oval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374" y="2364450"/>
                <a:ext cx="355601" cy="355600"/>
              </a:xfrm>
              <a:prstGeom prst="ellipse">
                <a:avLst/>
              </a:prstGeom>
              <a:blipFill rotWithShape="0">
                <a:blip r:embed="rId8"/>
                <a:stretch>
                  <a:fillRect l="-10345" t="-63793" b="-827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/>
          <p:cNvCxnSpPr>
            <a:stCxn id="10" idx="6"/>
            <a:endCxn id="24" idx="2"/>
          </p:cNvCxnSpPr>
          <p:nvPr/>
        </p:nvCxnSpPr>
        <p:spPr>
          <a:xfrm>
            <a:off x="2325109" y="2542250"/>
            <a:ext cx="408832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4" idx="6"/>
            <a:endCxn id="26" idx="2"/>
          </p:cNvCxnSpPr>
          <p:nvPr/>
        </p:nvCxnSpPr>
        <p:spPr>
          <a:xfrm>
            <a:off x="3089542" y="2542250"/>
            <a:ext cx="408832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429357" y="1979547"/>
                <a:ext cx="23782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357" y="1979547"/>
                <a:ext cx="237821" cy="207749"/>
              </a:xfrm>
              <a:prstGeom prst="rect">
                <a:avLst/>
              </a:prstGeom>
              <a:blipFill rotWithShape="0">
                <a:blip r:embed="rId9"/>
                <a:stretch>
                  <a:fillRect l="-10256" r="-5128" b="-147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428916" y="2242818"/>
                <a:ext cx="24186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916" y="2242818"/>
                <a:ext cx="241861" cy="207749"/>
              </a:xfrm>
              <a:prstGeom prst="rect">
                <a:avLst/>
              </a:prstGeom>
              <a:blipFill rotWithShape="0">
                <a:blip r:embed="rId10"/>
                <a:stretch>
                  <a:fillRect l="-10000" r="-5000" b="-147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424837" y="2621414"/>
                <a:ext cx="246862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nl-NL" b="0" i="1" smtClean="0">
                              <a:latin typeface="Cambria Math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837" y="2621414"/>
                <a:ext cx="246862" cy="207749"/>
              </a:xfrm>
              <a:prstGeom prst="rect">
                <a:avLst/>
              </a:prstGeom>
              <a:blipFill rotWithShape="0">
                <a:blip r:embed="rId11"/>
                <a:stretch>
                  <a:fillRect l="-10000" b="-11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631670" y="3474914"/>
            <a:ext cx="5654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Input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864581" y="3474914"/>
            <a:ext cx="5654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Sum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459387" y="3479783"/>
            <a:ext cx="9047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Activation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28958" y="3474914"/>
            <a:ext cx="6944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Output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41336" y="3474914"/>
            <a:ext cx="7790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Weights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4762500" y="1059792"/>
                <a:ext cx="3552825" cy="3218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altLang="zh-CN" sz="1400" dirty="0">
                    <a:latin typeface="Cambria Math" charset="0"/>
                  </a:rPr>
                  <a:t>Approximate some function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l-NL" altLang="zh-CN" sz="1400" b="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fr-FR" altLang="zh-CN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nl-NL" altLang="zh-CN" sz="1400" b="0" i="1" smtClean="0">
                        <a:latin typeface="Cambria Math" charset="0"/>
                      </a:rPr>
                      <m:t>=</m:t>
                    </m:r>
                    <m:r>
                      <a:rPr lang="nl-NL" altLang="zh-CN" sz="1400" b="0" i="1" smtClean="0">
                        <a:latin typeface="Cambria Math" charset="0"/>
                      </a:rPr>
                      <m:t>𝑓</m:t>
                    </m:r>
                    <m:r>
                      <a:rPr lang="nl-NL" altLang="zh-CN" sz="1400" b="0" i="1" smtClean="0">
                        <a:latin typeface="Cambria Math" charset="0"/>
                      </a:rPr>
                      <m:t>(</m:t>
                    </m:r>
                    <m:r>
                      <a:rPr lang="nl-NL" altLang="zh-CN" sz="1400" b="1" i="1" smtClean="0">
                        <a:latin typeface="Cambria Math" charset="0"/>
                      </a:rPr>
                      <m:t>𝒙</m:t>
                    </m:r>
                    <m:r>
                      <a:rPr lang="nl-NL" altLang="zh-CN" sz="14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GB" altLang="zh-CN" sz="1400" dirty="0">
                  <a:latin typeface="Cambria Math" charset="0"/>
                </a:endParaRPr>
              </a:p>
              <a:p>
                <a:endParaRPr lang="en-GB" altLang="zh-CN" sz="1400" i="1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altLang="zh-CN" sz="140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nl-NL" altLang="zh-CN" sz="1400" b="0" i="1" smtClean="0">
                              <a:latin typeface="Cambria Math" charset="0"/>
                            </a:rPr>
                            <m:t>𝑦</m:t>
                          </m:r>
                        </m:e>
                      </m:acc>
                      <m:r>
                        <a:rPr lang="nl-NL" altLang="zh-CN" sz="1400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nl-NL" altLang="zh-CN" sz="1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nl-NL" altLang="zh-CN" sz="1400" b="0" i="1" smtClean="0">
                              <a:latin typeface="Cambria Math" charset="0"/>
                            </a:rPr>
                            <m:t>𝑓</m:t>
                          </m:r>
                        </m:e>
                        <m:sup>
                          <m:r>
                            <a:rPr lang="nl-NL" altLang="zh-CN" sz="1400" b="0" i="1" smtClean="0">
                              <a:latin typeface="Cambria Math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nl-NL" altLang="zh-CN" sz="1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nl-NL" altLang="zh-CN" sz="1400" b="1" i="1" smtClean="0">
                              <a:latin typeface="Cambria Math" charset="0"/>
                            </a:rPr>
                            <m:t>𝒙</m:t>
                          </m:r>
                          <m:r>
                            <a:rPr lang="nl-NL" altLang="zh-CN" sz="1400" b="0" i="1" smtClean="0">
                              <a:latin typeface="Cambria Math" charset="0"/>
                            </a:rPr>
                            <m:t>;</m:t>
                          </m:r>
                          <m:r>
                            <a:rPr lang="nl-NL" altLang="zh-CN" sz="1400" b="1" i="1" smtClean="0">
                              <a:latin typeface="Cambria Math" charset="0"/>
                            </a:rPr>
                            <m:t>𝑾</m:t>
                          </m:r>
                        </m:e>
                      </m:d>
                      <m:r>
                        <a:rPr lang="nl-NL" altLang="zh-CN" sz="1400" b="0" i="1" smtClean="0">
                          <a:latin typeface="Cambria Math" charset="0"/>
                        </a:rPr>
                        <m:t>=</m:t>
                      </m:r>
                      <m:r>
                        <a:rPr lang="nl-NL" altLang="zh-CN" sz="1400" i="1"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mr-IN" altLang="zh-CN" sz="1400" i="1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l-NL" altLang="zh-CN" sz="1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nl-NL" altLang="zh-CN" sz="1400" b="0" i="1" smtClean="0"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nl-NL" altLang="zh-CN" sz="1400" b="0" i="1" smtClean="0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nl-NL" altLang="zh-CN" sz="1400" b="0" i="1" smtClean="0">
                              <a:latin typeface="Cambria Math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nl-NL" altLang="zh-CN" sz="1400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nl-NL" altLang="zh-CN" sz="1400" i="1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nl-NL" altLang="zh-CN" sz="1400" i="1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nl-NL" altLang="zh-CN" sz="1400" i="1"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nl-NL" altLang="zh-CN" sz="1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altLang="zh-CN" sz="1400" b="0" i="1" smtClean="0"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nl-NL" altLang="zh-CN" sz="1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nl-NL" altLang="zh-CN" sz="1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altLang="zh-CN" sz="14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altLang="zh-CN" sz="1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en-GB" dirty="0"/>
              </a:p>
              <a:p>
                <a:pPr algn="ctr"/>
                <a:endParaRPr lang="en-GB" dirty="0"/>
              </a:p>
              <a:p>
                <a:pPr algn="ctr"/>
                <a:r>
                  <a:rPr lang="en-GB" sz="1400" dirty="0"/>
                  <a:t>Vectorised form</a:t>
                </a:r>
              </a:p>
              <a:p>
                <a:pPr algn="ctr"/>
                <a:endParaRPr lang="en-GB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altLang="zh-CN" sz="1400" b="1" i="1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nl-NL" altLang="zh-CN" sz="1400" b="0" i="1">
                              <a:latin typeface="Cambria Math" charset="0"/>
                            </a:rPr>
                            <m:t>𝑦</m:t>
                          </m:r>
                        </m:e>
                      </m:acc>
                      <m:r>
                        <a:rPr lang="nl-NL" altLang="zh-CN" sz="1400" i="1">
                          <a:latin typeface="Cambria Math" charset="0"/>
                        </a:rPr>
                        <m:t>=</m:t>
                      </m:r>
                      <m:r>
                        <a:rPr lang="nl-NL" altLang="zh-CN" sz="1400" i="1"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mr-IN" altLang="zh-CN" sz="1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nl-NL" altLang="zh-CN" sz="1400" b="1" i="1" smtClean="0">
                              <a:latin typeface="Cambria Math" charset="0"/>
                            </a:rPr>
                            <m:t>𝑾</m:t>
                          </m:r>
                          <m:r>
                            <a:rPr lang="fr-FR" altLang="zh-CN" sz="1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GB" sz="1400" dirty="0"/>
              </a:p>
              <a:p>
                <a:pPr algn="ctr"/>
                <a:endParaRPr lang="en-GB" sz="1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nl-NL" sz="1400" i="1">
                          <a:latin typeface="Cambria Math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nl-NL" sz="1400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400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sz="14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fr-FR" sz="14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fr-FR" sz="1400" i="1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fr-FR" sz="14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fr-FR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0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nl-NL" sz="1400" b="1" i="1" smtClean="0">
                          <a:latin typeface="Cambria Math" charset="0"/>
                        </a:rPr>
                        <m:t>𝒙</m:t>
                      </m:r>
                      <m:r>
                        <a:rPr lang="nl-NL" sz="1400" b="0" i="1" smtClean="0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14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14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nl-NL" sz="1400" i="1"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nl-NL" sz="14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l-NL" sz="1400" i="1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nl-NL" sz="1400" i="1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nl-NL" sz="1400" i="1">
                                        <a:latin typeface="Cambria Math" charset="0"/>
                                      </a:rPr>
                                    </m:ctrlPr>
                                  </m:eqArrPr>
                                  <m:e>
                                    <m:eqArr>
                                      <m:eqArrPr>
                                        <m:ctrlPr>
                                          <a:rPr lang="nl-NL" sz="1400" i="1">
                                            <a:latin typeface="Cambria Math" charset="0"/>
                                          </a:rPr>
                                        </m:ctrlPr>
                                      </m:eqArrPr>
                                      <m:e>
                                        <m:sSub>
                                          <m:sSubPr>
                                            <m:ctrlPr>
                                              <a:rPr lang="nl-NL" sz="1400" i="1">
                                                <a:latin typeface="Cambria Math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nl-NL" sz="1400" i="1">
                                                <a:latin typeface="Cambria Math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nl-NL" sz="1400" i="1">
                                                <a:latin typeface="Cambria Math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r>
                                          <a:rPr lang="nl-NL" sz="1400" i="1">
                                            <a:latin typeface="Cambria Math" charset="0"/>
                                          </a:rPr>
                                          <m:t>⋮</m:t>
                                        </m:r>
                                      </m:e>
                                    </m:eqAr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nl-NL" sz="1400" b="0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NL" sz="1400" b="0" i="1" smtClean="0">
                                            <a:latin typeface="Cambria Math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nl-NL" sz="1400" b="0" i="1" smtClean="0">
                                            <a:latin typeface="Cambria Math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0" y="1059792"/>
                <a:ext cx="3552825" cy="3218958"/>
              </a:xfrm>
              <a:prstGeom prst="rect">
                <a:avLst/>
              </a:prstGeom>
              <a:blipFill>
                <a:blip r:embed="rId12"/>
                <a:stretch>
                  <a:fillRect t="-705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29438" y="2680605"/>
                <a:ext cx="2082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⋮</m:t>
                      </m:r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438" y="2680605"/>
                <a:ext cx="208274" cy="30008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Oval 61"/>
              <p:cNvSpPr/>
              <p:nvPr/>
            </p:nvSpPr>
            <p:spPr>
              <a:xfrm>
                <a:off x="758825" y="1208818"/>
                <a:ext cx="355601" cy="355600"/>
              </a:xfrm>
              <a:prstGeom prst="ellipse">
                <a:avLst/>
              </a:prstGeom>
              <a:solidFill>
                <a:srgbClr val="9EE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 </m:t>
                      </m:r>
                      <m:r>
                        <a:rPr lang="nl-NL" i="1" smtClean="0"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2" name="Oval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25" y="1208818"/>
                <a:ext cx="355601" cy="355600"/>
              </a:xfrm>
              <a:prstGeom prst="ellipse">
                <a:avLst/>
              </a:prstGeom>
              <a:blipFill rotWithShape="0">
                <a:blip r:embed="rId14"/>
                <a:stretch>
                  <a:fillRect t="-61017" b="-796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/>
          <p:cNvCxnSpPr>
            <a:stCxn id="62" idx="5"/>
            <a:endCxn id="10" idx="0"/>
          </p:cNvCxnSpPr>
          <p:nvPr/>
        </p:nvCxnSpPr>
        <p:spPr>
          <a:xfrm>
            <a:off x="1062349" y="1512342"/>
            <a:ext cx="1084960" cy="852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24837" y="1564418"/>
                <a:ext cx="24186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fr-FR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nl-NL" b="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837" y="1564418"/>
                <a:ext cx="241861" cy="207749"/>
              </a:xfrm>
              <a:prstGeom prst="rect">
                <a:avLst/>
              </a:prstGeom>
              <a:blipFill>
                <a:blip r:embed="rId15"/>
                <a:stretch>
                  <a:fillRect l="-5000" r="-5000" b="-1111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883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TUe_PPT_V2">
      <a:dk1>
        <a:sysClr val="windowText" lastClr="000000"/>
      </a:dk1>
      <a:lt1>
        <a:sysClr val="window" lastClr="FFFFFF"/>
      </a:lt1>
      <a:dk2>
        <a:srgbClr val="C81919"/>
      </a:dk2>
      <a:lt2>
        <a:srgbClr val="101073"/>
      </a:lt2>
      <a:accent1>
        <a:srgbClr val="C81919"/>
      </a:accent1>
      <a:accent2>
        <a:srgbClr val="9E9EB1"/>
      </a:accent2>
      <a:accent3>
        <a:srgbClr val="0092B5"/>
      </a:accent3>
      <a:accent4>
        <a:srgbClr val="FF9A00"/>
      </a:accent4>
      <a:accent5>
        <a:srgbClr val="101073"/>
      </a:accent5>
      <a:accent6>
        <a:srgbClr val="CEDF00"/>
      </a:accent6>
      <a:hlink>
        <a:srgbClr val="0563C1"/>
      </a:hlink>
      <a:folHlink>
        <a:srgbClr val="954F72"/>
      </a:folHlink>
    </a:clrScheme>
    <a:fontScheme name="TUe_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ep" id="{0C5C14B6-2465-994B-B552-145DBBC6A457}" vid="{4A367708-D7A6-F74C-ACCA-2B98403620EB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6917</TotalTime>
  <Words>3709</Words>
  <Application>Microsoft Macintosh PowerPoint</Application>
  <PresentationFormat>On-screen Show (16:9)</PresentationFormat>
  <Paragraphs>745</Paragraphs>
  <Slides>62</Slides>
  <Notes>27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Calibri</vt:lpstr>
      <vt:lpstr>Cambria Math</vt:lpstr>
      <vt:lpstr>Courier New</vt:lpstr>
      <vt:lpstr>Wingdings</vt:lpstr>
      <vt:lpstr>Arial</vt:lpstr>
      <vt:lpstr>Kantoorthema</vt:lpstr>
      <vt:lpstr>Introduction to DEEP LEARNING</vt:lpstr>
      <vt:lpstr>INTRODUCTION</vt:lpstr>
      <vt:lpstr>Deep Learning</vt:lpstr>
      <vt:lpstr>Deep Learning vs Machine Learning</vt:lpstr>
      <vt:lpstr>Representation Learning</vt:lpstr>
      <vt:lpstr>Deep Impulse</vt:lpstr>
      <vt:lpstr>PERCEPTRON</vt:lpstr>
      <vt:lpstr>Perceptron</vt:lpstr>
      <vt:lpstr>Perceptron</vt:lpstr>
      <vt:lpstr>Multi-Output Perceptron</vt:lpstr>
      <vt:lpstr>Multi-layer Perceptron</vt:lpstr>
      <vt:lpstr>Multi-layer Perceptron</vt:lpstr>
      <vt:lpstr>Multi-layer Perceptron</vt:lpstr>
      <vt:lpstr>NEURAL NETWORKS</vt:lpstr>
      <vt:lpstr>Non-linearity Types of Activation Function</vt:lpstr>
      <vt:lpstr>Linear Maps</vt:lpstr>
      <vt:lpstr>Hyperbolic tangent of shear operation</vt:lpstr>
      <vt:lpstr>Hyperbolic tangent of rotation operation</vt:lpstr>
      <vt:lpstr>Non-Linear Maps</vt:lpstr>
      <vt:lpstr>Non-Linear Maps</vt:lpstr>
      <vt:lpstr>Classification example</vt:lpstr>
      <vt:lpstr>Classification example</vt:lpstr>
      <vt:lpstr>Classification example</vt:lpstr>
      <vt:lpstr>Single-layer neural network</vt:lpstr>
      <vt:lpstr>Deep neural network</vt:lpstr>
      <vt:lpstr>Inference - Forward Pass Matrix multiplication</vt:lpstr>
      <vt:lpstr>Learning- Backward Pass or Backprop Matrix multiplication</vt:lpstr>
      <vt:lpstr>Notation</vt:lpstr>
      <vt:lpstr>LEARNING</vt:lpstr>
      <vt:lpstr>Loss function</vt:lpstr>
      <vt:lpstr>Loss function  Empirical loss or Cost function</vt:lpstr>
      <vt:lpstr>Gradient descent</vt:lpstr>
      <vt:lpstr>Gradient descent Example with single parameter</vt:lpstr>
      <vt:lpstr>Gradient descent Example with single parameter – learning rate too large</vt:lpstr>
      <vt:lpstr>Gradient descent Example with single parameter – learning rate too large</vt:lpstr>
      <vt:lpstr>Learning rate influence</vt:lpstr>
      <vt:lpstr>Gradient descent Line Fitting with Mean Square Error</vt:lpstr>
      <vt:lpstr>Gradient descent</vt:lpstr>
      <vt:lpstr>Gradient descent</vt:lpstr>
      <vt:lpstr>Gradient descent</vt:lpstr>
      <vt:lpstr>Gradient descent</vt:lpstr>
      <vt:lpstr>Stochastic Gradient descent</vt:lpstr>
      <vt:lpstr>Gradient descent</vt:lpstr>
      <vt:lpstr>Backprop – Backward Pass Update weights W to minimize the cost function J  </vt:lpstr>
      <vt:lpstr>Backprop – Linear regression example</vt:lpstr>
      <vt:lpstr>Backprop – Linear regression example</vt:lpstr>
      <vt:lpstr>Backprop – Linear regression example</vt:lpstr>
      <vt:lpstr>Backprop – logistic function example</vt:lpstr>
      <vt:lpstr>Backprop – Expectation over m instances </vt:lpstr>
      <vt:lpstr>Choosing the Learning Rate</vt:lpstr>
      <vt:lpstr>Adaptive Learning Rate</vt:lpstr>
      <vt:lpstr>Adaptive Learning Rate</vt:lpstr>
      <vt:lpstr>Per-parameter Adaptive Learning Rate</vt:lpstr>
      <vt:lpstr>REGULARISATION</vt:lpstr>
      <vt:lpstr>Overfitting Low bias - High variance</vt:lpstr>
      <vt:lpstr>Regularisation</vt:lpstr>
      <vt:lpstr>L2 Regularisation</vt:lpstr>
      <vt:lpstr>Dropout</vt:lpstr>
      <vt:lpstr>Dropout</vt:lpstr>
      <vt:lpstr>Dropout</vt:lpstr>
      <vt:lpstr>Another way to avoid overfitting</vt:lpstr>
      <vt:lpstr>Another way to avoid overfitting</vt:lpstr>
    </vt:vector>
  </TitlesOfParts>
  <Manager/>
  <Company/>
  <LinksUpToDate>false</LinksUpToDate>
  <SharedDoc>false</SharedDoc>
  <HyperlinkBase/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DEEP LEARNING</dc:title>
  <dc:subject/>
  <dc:creator>Correia Alvaro</dc:creator>
  <cp:keywords/>
  <dc:description/>
  <cp:lastModifiedBy>Chaim Correia, A.H.</cp:lastModifiedBy>
  <cp:revision>205</cp:revision>
  <cp:lastPrinted>2019-11-13T12:07:25Z</cp:lastPrinted>
  <dcterms:created xsi:type="dcterms:W3CDTF">2019-10-07T18:48:04Z</dcterms:created>
  <dcterms:modified xsi:type="dcterms:W3CDTF">2019-11-13T12:10:08Z</dcterms:modified>
  <cp:category/>
</cp:coreProperties>
</file>